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287" r:id="rId3"/>
    <p:sldId id="377" r:id="rId4"/>
    <p:sldId id="288" r:id="rId5"/>
    <p:sldId id="360" r:id="rId6"/>
    <p:sldId id="359" r:id="rId7"/>
    <p:sldId id="267" r:id="rId8"/>
    <p:sldId id="378" r:id="rId9"/>
    <p:sldId id="361" r:id="rId10"/>
    <p:sldId id="365" r:id="rId11"/>
    <p:sldId id="364" r:id="rId12"/>
    <p:sldId id="366" r:id="rId13"/>
    <p:sldId id="379" r:id="rId14"/>
    <p:sldId id="310" r:id="rId15"/>
    <p:sldId id="362" r:id="rId16"/>
    <p:sldId id="262" r:id="rId17"/>
    <p:sldId id="307" r:id="rId18"/>
    <p:sldId id="385" r:id="rId19"/>
    <p:sldId id="341" r:id="rId20"/>
    <p:sldId id="371" r:id="rId21"/>
    <p:sldId id="380" r:id="rId22"/>
    <p:sldId id="322" r:id="rId23"/>
    <p:sldId id="342" r:id="rId24"/>
    <p:sldId id="296" r:id="rId25"/>
    <p:sldId id="305" r:id="rId26"/>
    <p:sldId id="383" r:id="rId27"/>
    <p:sldId id="353" r:id="rId28"/>
    <p:sldId id="300" r:id="rId29"/>
    <p:sldId id="319" r:id="rId30"/>
    <p:sldId id="381" r:id="rId31"/>
    <p:sldId id="372" r:id="rId32"/>
    <p:sldId id="347" r:id="rId33"/>
    <p:sldId id="349" r:id="rId34"/>
    <p:sldId id="348" r:id="rId35"/>
    <p:sldId id="357" r:id="rId36"/>
    <p:sldId id="343" r:id="rId37"/>
    <p:sldId id="386" r:id="rId38"/>
    <p:sldId id="286" r:id="rId39"/>
    <p:sldId id="356" r:id="rId40"/>
    <p:sldId id="330" r:id="rId41"/>
    <p:sldId id="373" r:id="rId42"/>
    <p:sldId id="384" r:id="rId43"/>
    <p:sldId id="291" r:id="rId44"/>
    <p:sldId id="263" r:id="rId45"/>
    <p:sldId id="294" r:id="rId46"/>
    <p:sldId id="295" r:id="rId47"/>
    <p:sldId id="278" r:id="rId48"/>
    <p:sldId id="320" r:id="rId49"/>
    <p:sldId id="297" r:id="rId50"/>
    <p:sldId id="293" r:id="rId51"/>
    <p:sldId id="382" r:id="rId52"/>
    <p:sldId id="321" r:id="rId53"/>
    <p:sldId id="376" r:id="rId54"/>
    <p:sldId id="367" r:id="rId55"/>
    <p:sldId id="326" r:id="rId56"/>
    <p:sldId id="327" r:id="rId57"/>
    <p:sldId id="328" r:id="rId58"/>
    <p:sldId id="329" r:id="rId59"/>
  </p:sldIdLst>
  <p:sldSz cx="9144000" cy="6858000" type="screen4x3"/>
  <p:notesSz cx="9296400" cy="70104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erson Mattos" initials="E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1D3983"/>
    <a:srgbClr val="600000"/>
    <a:srgbClr val="7D761D"/>
    <a:srgbClr val="265A9A"/>
    <a:srgbClr val="E1DA7F"/>
    <a:srgbClr val="183983"/>
    <a:srgbClr val="A50021"/>
    <a:srgbClr val="500000"/>
    <a:srgbClr val="214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0" autoAdjust="0"/>
    <p:restoredTop sz="84856" autoAdjust="0"/>
  </p:normalViewPr>
  <p:slideViewPr>
    <p:cSldViewPr snapToGrid="0">
      <p:cViewPr>
        <p:scale>
          <a:sx n="100" d="100"/>
          <a:sy n="100" d="100"/>
        </p:scale>
        <p:origin x="-470" y="950"/>
      </p:cViewPr>
      <p:guideLst>
        <p:guide orient="horz" pos="2197"/>
        <p:guide pos="2881"/>
      </p:guideLst>
    </p:cSldViewPr>
  </p:slideViewPr>
  <p:outlineViewPr>
    <p:cViewPr>
      <p:scale>
        <a:sx n="33" d="100"/>
        <a:sy n="33" d="100"/>
      </p:scale>
      <p:origin x="0" y="22134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-2814" y="-84"/>
      </p:cViewPr>
      <p:guideLst>
        <p:guide orient="horz" pos="2208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11" Type="http://schemas.openxmlformats.org/officeDocument/2006/relationships/image" Target="../media/image75.wmf"/><Relationship Id="rId5" Type="http://schemas.openxmlformats.org/officeDocument/2006/relationships/image" Target="../media/image69.wmf"/><Relationship Id="rId10" Type="http://schemas.openxmlformats.org/officeDocument/2006/relationships/image" Target="../media/image74.wmf"/><Relationship Id="rId4" Type="http://schemas.openxmlformats.org/officeDocument/2006/relationships/image" Target="../media/image68.wmf"/><Relationship Id="rId9" Type="http://schemas.openxmlformats.org/officeDocument/2006/relationships/image" Target="../media/image7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1EC38C-86A1-412B-BE59-0B4EA84B06F2}" type="datetimeFigureOut">
              <a:rPr lang="pt-BR" smtClean="0"/>
              <a:pPr/>
              <a:t>20/07/2016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0BF7EF-655D-4E0C-A90E-12A6F781E1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6732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C36A3A-B5CC-447A-89AF-27FA824D04B0}" type="datetimeFigureOut">
              <a:rPr lang="pt-BR"/>
              <a:pPr>
                <a:defRPr/>
              </a:pPr>
              <a:t>20/07/2016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3DC84F-80C7-4C0E-B15E-6587270B9A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942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Boas</a:t>
            </a:r>
            <a:r>
              <a:rPr lang="pt-BR" baseline="0" dirty="0" smtClean="0"/>
              <a:t> vindas!</a:t>
            </a:r>
          </a:p>
          <a:p>
            <a:r>
              <a:rPr lang="pt-BR" baseline="0" dirty="0" smtClean="0"/>
              <a:t>Agradecimentos ao público</a:t>
            </a:r>
          </a:p>
          <a:p>
            <a:r>
              <a:rPr lang="pt-BR" baseline="0" dirty="0" smtClean="0"/>
              <a:t>Agradecimento aos membros da banca:</a:t>
            </a:r>
          </a:p>
          <a:p>
            <a:r>
              <a:rPr lang="pt-BR" baseline="0" dirty="0" smtClean="0"/>
              <a:t>Prof. Dr. Mário Lúcio Martins e Rafael </a:t>
            </a:r>
            <a:r>
              <a:rPr lang="pt-BR" baseline="0" dirty="0" err="1" smtClean="0"/>
              <a:t>Concatto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Beltrame</a:t>
            </a:r>
            <a:r>
              <a:rPr lang="pt-BR" baseline="0" dirty="0" smtClean="0"/>
              <a:t> (pela orientação)</a:t>
            </a:r>
          </a:p>
          <a:p>
            <a:r>
              <a:rPr lang="pt-BR" baseline="0" dirty="0" smtClean="0"/>
              <a:t>Prof. Dr. </a:t>
            </a:r>
            <a:r>
              <a:rPr lang="pt-BR" baseline="0" dirty="0" err="1" smtClean="0"/>
              <a:t>Jumar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Luis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Russi</a:t>
            </a:r>
            <a:r>
              <a:rPr lang="pt-BR" baseline="0" dirty="0" smtClean="0"/>
              <a:t> (membro externo)</a:t>
            </a:r>
          </a:p>
          <a:p>
            <a:r>
              <a:rPr lang="pt-BR" baseline="0" dirty="0" smtClean="0"/>
              <a:t>Prof. Dr. José Eduardo Baggio</a:t>
            </a:r>
          </a:p>
          <a:p>
            <a:r>
              <a:rPr lang="pt-BR" baseline="0" dirty="0" smtClean="0"/>
              <a:t>Prof. Dr. Fabio </a:t>
            </a:r>
            <a:r>
              <a:rPr lang="pt-BR" baseline="0" dirty="0" err="1" smtClean="0"/>
              <a:t>Bisognio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3563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64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topologia com 3 conversores é a melhor</a:t>
            </a:r>
            <a:r>
              <a:rPr lang="pt-BR" baseline="0" dirty="0" smtClean="0"/>
              <a:t> topologia.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6966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893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333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6494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pt-BR" dirty="0"/>
              <a:t>Utilizando o método comparativo na topologia vencedora (6) e na nova topologia proposta;</a:t>
            </a:r>
          </a:p>
          <a:p>
            <a:endParaRPr lang="pt-BR" dirty="0" smtClean="0"/>
          </a:p>
          <a:p>
            <a:r>
              <a:rPr lang="pt-BR" dirty="0" smtClean="0"/>
              <a:t>Critérios: Confiabilidade</a:t>
            </a:r>
            <a:r>
              <a:rPr lang="pt-BR" baseline="0" dirty="0" smtClean="0"/>
              <a:t>, Massa, Eficiência, Capacidade de Controle, Redundância, Número de Conversores, MPPT.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715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613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buFont typeface="Arial" pitchFamily="34" charset="0"/>
              <a:buChar char="•"/>
            </a:pPr>
            <a:r>
              <a:rPr lang="pt-BR" dirty="0" err="1"/>
              <a:t>Vb</a:t>
            </a:r>
            <a:r>
              <a:rPr lang="pt-BR" dirty="0"/>
              <a:t>=Constante;</a:t>
            </a:r>
          </a:p>
          <a:p>
            <a:pPr marL="349415" indent="-349415">
              <a:buFont typeface="Arial" pitchFamily="34" charset="0"/>
              <a:buChar char="•"/>
            </a:pPr>
            <a:r>
              <a:rPr lang="pt-BR" dirty="0"/>
              <a:t>Ganho</a:t>
            </a:r>
            <a:r>
              <a:rPr lang="pt-BR" dirty="0" smtClean="0"/>
              <a:t> </a:t>
            </a:r>
            <a:r>
              <a:rPr lang="pt-BR" dirty="0" err="1" smtClean="0"/>
              <a:t>Vb</a:t>
            </a:r>
            <a:r>
              <a:rPr lang="pt-BR" dirty="0" smtClean="0"/>
              <a:t>/</a:t>
            </a:r>
            <a:r>
              <a:rPr lang="pt-BR" dirty="0" err="1" smtClean="0"/>
              <a:t>Vpv</a:t>
            </a:r>
            <a:r>
              <a:rPr lang="pt-BR" dirty="0" smtClean="0"/>
              <a:t> </a:t>
            </a:r>
            <a:r>
              <a:rPr lang="pt-BR" dirty="0"/>
              <a:t>pela corrente</a:t>
            </a:r>
            <a:r>
              <a:rPr lang="pt-BR" dirty="0" smtClean="0"/>
              <a:t> </a:t>
            </a:r>
            <a:r>
              <a:rPr lang="pt-BR" dirty="0" err="1"/>
              <a:t>Io_</a:t>
            </a:r>
            <a:r>
              <a:rPr lang="pt-BR" sz="800" dirty="0" err="1"/>
              <a:t>normalizada</a:t>
            </a:r>
            <a:r>
              <a:rPr lang="pt-BR" dirty="0" smtClean="0"/>
              <a:t>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973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613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buFont typeface="Arial" pitchFamily="34" charset="0"/>
              <a:buChar char="•"/>
            </a:pPr>
            <a:r>
              <a:rPr lang="pt-BR" dirty="0" err="1"/>
              <a:t>Vpv</a:t>
            </a:r>
            <a:r>
              <a:rPr lang="pt-BR" dirty="0"/>
              <a:t>=Constante;</a:t>
            </a:r>
          </a:p>
          <a:p>
            <a:pPr marL="349415" indent="-349415">
              <a:buFont typeface="Arial" pitchFamily="34" charset="0"/>
              <a:buChar char="•"/>
            </a:pPr>
            <a:r>
              <a:rPr lang="pt-BR" dirty="0"/>
              <a:t>Razão cíclica pela corrente</a:t>
            </a:r>
            <a:r>
              <a:rPr lang="pt-BR" dirty="0" smtClean="0"/>
              <a:t> </a:t>
            </a:r>
            <a:r>
              <a:rPr lang="pt-BR" dirty="0" err="1"/>
              <a:t>Ipv_</a:t>
            </a:r>
            <a:r>
              <a:rPr lang="pt-BR" sz="800" dirty="0" err="1"/>
              <a:t>normalizada</a:t>
            </a:r>
            <a:r>
              <a:rPr lang="pt-BR" dirty="0" smtClean="0"/>
              <a:t>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7686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3337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388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3337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68296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Validação do modelo</a:t>
            </a:r>
            <a:r>
              <a:rPr lang="pt-BR" baseline="0" dirty="0" smtClean="0"/>
              <a:t> médio de pequenos sinais;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4138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5376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124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68296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4138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27823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052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3337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3337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532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Voc</a:t>
            </a:r>
            <a:r>
              <a:rPr lang="pt-BR" dirty="0" smtClean="0"/>
              <a:t>=2,25V</a:t>
            </a:r>
          </a:p>
          <a:p>
            <a:r>
              <a:rPr lang="pt-BR" dirty="0" err="1" smtClean="0"/>
              <a:t>Icc</a:t>
            </a:r>
            <a:r>
              <a:rPr lang="pt-BR" dirty="0" smtClean="0"/>
              <a:t>=400mA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5376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5376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5376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Seguir isso.....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5376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1442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1442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50953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537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09680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6794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423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3337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0966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29004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Falar da variação do tempo de carga.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26429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4163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3657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1 - Conversor boot operando no modo CCM, regulando a tensão de saída em 15V.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79610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873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91475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90233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0526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462732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14322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58307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45570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50927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92314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468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197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807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333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 – barramento</a:t>
            </a:r>
            <a:r>
              <a:rPr lang="pt-BR" baseline="0" dirty="0" smtClean="0"/>
              <a:t> da bateria não regulado; + eficiência na transferência de energia para a bateria; barramento carga regulado;</a:t>
            </a:r>
          </a:p>
          <a:p>
            <a:endParaRPr lang="pt-BR" baseline="0" dirty="0" smtClean="0"/>
          </a:p>
          <a:p>
            <a:r>
              <a:rPr lang="pt-BR" baseline="0" dirty="0" smtClean="0"/>
              <a:t>2 – barramento CC e bateria não regulado (MPPT); barramento CC limitado a tensão da bateria; a </a:t>
            </a:r>
            <a:r>
              <a:rPr lang="pt-BR" baseline="0" dirty="0" err="1" smtClean="0"/>
              <a:t>trasf</a:t>
            </a:r>
            <a:r>
              <a:rPr lang="pt-BR" baseline="0" dirty="0" smtClean="0"/>
              <a:t>. de energia passa 1 conversor;</a:t>
            </a:r>
          </a:p>
          <a:p>
            <a:endParaRPr lang="pt-BR" baseline="0" dirty="0" smtClean="0"/>
          </a:p>
          <a:p>
            <a:r>
              <a:rPr lang="pt-BR" baseline="0" dirty="0" smtClean="0"/>
              <a:t>3 – </a:t>
            </a:r>
            <a:r>
              <a:rPr lang="pt-BR" baseline="0" dirty="0" err="1" smtClean="0"/>
              <a:t>trasf</a:t>
            </a:r>
            <a:r>
              <a:rPr lang="pt-BR" baseline="0" dirty="0" smtClean="0"/>
              <a:t>. de energia 2 </a:t>
            </a:r>
            <a:r>
              <a:rPr lang="pt-BR" baseline="0" dirty="0" err="1" smtClean="0"/>
              <a:t>conv</a:t>
            </a:r>
            <a:r>
              <a:rPr lang="pt-BR" baseline="0" dirty="0" smtClean="0"/>
              <a:t>. do PV-</a:t>
            </a:r>
            <a:r>
              <a:rPr lang="pt-BR" baseline="0" dirty="0" err="1" smtClean="0"/>
              <a:t>Bat</a:t>
            </a:r>
            <a:r>
              <a:rPr lang="pt-BR" baseline="0" dirty="0" smtClean="0"/>
              <a:t> e um </a:t>
            </a:r>
            <a:r>
              <a:rPr lang="pt-BR" baseline="0" dirty="0" err="1" smtClean="0"/>
              <a:t>conv</a:t>
            </a:r>
            <a:r>
              <a:rPr lang="pt-BR" baseline="0" dirty="0" smtClean="0"/>
              <a:t>. </a:t>
            </a:r>
            <a:r>
              <a:rPr lang="pt-BR" baseline="0" dirty="0" err="1" smtClean="0"/>
              <a:t>Bat</a:t>
            </a:r>
            <a:r>
              <a:rPr lang="pt-BR" baseline="0" dirty="0" smtClean="0"/>
              <a:t>-barramento CC;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DC84F-80C7-4C0E-B15E-6587270B9A8A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4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POC-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edondar Retângulo em um Canto Diagonal 4"/>
          <p:cNvSpPr/>
          <p:nvPr userDrawn="1"/>
        </p:nvSpPr>
        <p:spPr>
          <a:xfrm>
            <a:off x="0" y="1362075"/>
            <a:ext cx="9144000" cy="5495925"/>
          </a:xfrm>
          <a:prstGeom prst="round2DiagRect">
            <a:avLst/>
          </a:prstGeom>
          <a:gradFill flip="none" rotWithShape="1">
            <a:gsLst>
              <a:gs pos="0">
                <a:srgbClr val="255997">
                  <a:shade val="30000"/>
                  <a:satMod val="115000"/>
                </a:srgbClr>
              </a:gs>
              <a:gs pos="50000">
                <a:srgbClr val="255997">
                  <a:shade val="67500"/>
                  <a:satMod val="115000"/>
                </a:srgbClr>
              </a:gs>
              <a:gs pos="100000">
                <a:srgbClr val="255997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E1DA7F"/>
              </a:solidFill>
            </a:endParaRPr>
          </a:p>
        </p:txBody>
      </p:sp>
      <p:cxnSp>
        <p:nvCxnSpPr>
          <p:cNvPr id="6" name="Conector reto 5"/>
          <p:cNvCxnSpPr/>
          <p:nvPr userDrawn="1"/>
        </p:nvCxnSpPr>
        <p:spPr>
          <a:xfrm>
            <a:off x="746125" y="3919538"/>
            <a:ext cx="7673975" cy="4762"/>
          </a:xfrm>
          <a:prstGeom prst="line">
            <a:avLst/>
          </a:prstGeom>
          <a:ln w="38100" cap="rnd" cmpd="sng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4" descr="GEPOC_colorido_escrit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42875"/>
            <a:ext cx="23145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to 7"/>
          <p:cNvCxnSpPr/>
          <p:nvPr userDrawn="1"/>
        </p:nvCxnSpPr>
        <p:spPr>
          <a:xfrm flipV="1">
            <a:off x="1809750" y="6010275"/>
            <a:ext cx="5419725" cy="0"/>
          </a:xfrm>
          <a:prstGeom prst="line">
            <a:avLst/>
          </a:prstGeom>
          <a:ln w="38100" cap="rnd" cmpd="sng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6" descr="ufsm_marca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95263"/>
            <a:ext cx="26447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ço Reservado para Texto 14"/>
          <p:cNvSpPr>
            <a:spLocks noGrp="1"/>
          </p:cNvSpPr>
          <p:nvPr>
            <p:ph type="body" sz="quarter" idx="10"/>
          </p:nvPr>
        </p:nvSpPr>
        <p:spPr>
          <a:xfrm>
            <a:off x="638175" y="1685924"/>
            <a:ext cx="7877175" cy="206692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1"/>
          </p:nvPr>
        </p:nvSpPr>
        <p:spPr>
          <a:xfrm>
            <a:off x="628650" y="4276725"/>
            <a:ext cx="7867649" cy="1371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12"/>
          </p:nvPr>
        </p:nvSpPr>
        <p:spPr>
          <a:xfrm>
            <a:off x="619124" y="6086475"/>
            <a:ext cx="7877175" cy="523875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231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PO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 userDrawn="1"/>
        </p:nvCxnSpPr>
        <p:spPr>
          <a:xfrm>
            <a:off x="231775" y="6300788"/>
            <a:ext cx="8680450" cy="0"/>
          </a:xfrm>
          <a:prstGeom prst="line">
            <a:avLst/>
          </a:prstGeom>
          <a:ln w="28575" cap="rnd" cmpd="sng">
            <a:solidFill>
              <a:srgbClr val="1D398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3"/>
          <p:cNvSpPr>
            <a:spLocks noChangeArrowheads="1"/>
          </p:cNvSpPr>
          <p:nvPr userDrawn="1"/>
        </p:nvSpPr>
        <p:spPr bwMode="auto">
          <a:xfrm>
            <a:off x="8597900" y="149225"/>
            <a:ext cx="398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1200" b="1">
                <a:solidFill>
                  <a:srgbClr val="1D3983"/>
                </a:solidFill>
                <a:cs typeface="Arial" charset="0"/>
              </a:rPr>
              <a:t>1/5</a:t>
            </a:r>
            <a:endParaRPr lang="pt-BR">
              <a:latin typeface="Calibri" pitchFamily="34" charset="0"/>
            </a:endParaRPr>
          </a:p>
        </p:txBody>
      </p:sp>
      <p:sp>
        <p:nvSpPr>
          <p:cNvPr id="7" name="Retângulo 6"/>
          <p:cNvSpPr/>
          <p:nvPr userDrawn="1"/>
        </p:nvSpPr>
        <p:spPr>
          <a:xfrm>
            <a:off x="0" y="0"/>
            <a:ext cx="9144000" cy="809625"/>
          </a:xfrm>
          <a:prstGeom prst="rect">
            <a:avLst/>
          </a:prstGeom>
          <a:solidFill>
            <a:srgbClr val="1D39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BDB42D"/>
              </a:solidFill>
            </a:endParaRPr>
          </a:p>
        </p:txBody>
      </p:sp>
      <p:sp>
        <p:nvSpPr>
          <p:cNvPr id="8" name="Retângulo de cantos arredondados 7"/>
          <p:cNvSpPr/>
          <p:nvPr userDrawn="1"/>
        </p:nvSpPr>
        <p:spPr>
          <a:xfrm>
            <a:off x="304800" y="257175"/>
            <a:ext cx="8553450" cy="933450"/>
          </a:xfrm>
          <a:prstGeom prst="roundRect">
            <a:avLst/>
          </a:prstGeom>
          <a:gradFill flip="none" rotWithShape="1">
            <a:gsLst>
              <a:gs pos="0">
                <a:srgbClr val="255997">
                  <a:shade val="30000"/>
                  <a:satMod val="115000"/>
                </a:srgbClr>
              </a:gs>
              <a:gs pos="50000">
                <a:srgbClr val="255997">
                  <a:shade val="67500"/>
                  <a:satMod val="115000"/>
                </a:srgbClr>
              </a:gs>
              <a:gs pos="100000">
                <a:srgbClr val="255997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202582"/>
              </a:solidFill>
            </a:endParaRPr>
          </a:p>
        </p:txBody>
      </p:sp>
      <p:sp>
        <p:nvSpPr>
          <p:cNvPr id="10" name="Retângulo 6"/>
          <p:cNvSpPr>
            <a:spLocks noChangeArrowheads="1"/>
          </p:cNvSpPr>
          <p:nvPr userDrawn="1"/>
        </p:nvSpPr>
        <p:spPr bwMode="auto">
          <a:xfrm>
            <a:off x="8415338" y="6437609"/>
            <a:ext cx="581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fld id="{41AECF8D-0EC4-45FB-B372-27DEFE7FB90F}" type="slidenum">
              <a:rPr lang="pt-BR" sz="1400" b="1">
                <a:solidFill>
                  <a:srgbClr val="1D3983"/>
                </a:solidFill>
                <a:latin typeface="Calibri" pitchFamily="34" charset="0"/>
                <a:cs typeface="Arial" charset="0"/>
              </a:rPr>
              <a:pPr algn="r"/>
              <a:t>‹nº›</a:t>
            </a:fld>
            <a:endParaRPr lang="pt-BR" sz="1400" dirty="0">
              <a:latin typeface="Calibri" pitchFamily="34" charset="0"/>
            </a:endParaRPr>
          </a:p>
        </p:txBody>
      </p:sp>
      <p:pic>
        <p:nvPicPr>
          <p:cNvPr id="11" name="Imagem 7" descr="GEPOC_horizonta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6403975"/>
            <a:ext cx="29876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Texto 8"/>
          <p:cNvSpPr>
            <a:spLocks noGrp="1"/>
          </p:cNvSpPr>
          <p:nvPr>
            <p:ph type="body" sz="quarter" idx="10"/>
          </p:nvPr>
        </p:nvSpPr>
        <p:spPr>
          <a:xfrm>
            <a:off x="647700" y="1276350"/>
            <a:ext cx="7912100" cy="4943580"/>
          </a:xfrm>
          <a:prstGeom prst="rect">
            <a:avLst/>
          </a:prstGeom>
        </p:spPr>
        <p:txBody>
          <a:bodyPr/>
          <a:lstStyle>
            <a:lvl1pPr>
              <a:defRPr sz="2400" b="1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>
              <a:defRPr sz="2000" b="1" baseline="0">
                <a:solidFill>
                  <a:srgbClr val="183983"/>
                </a:solidFill>
                <a:latin typeface="+mn-lt"/>
                <a:cs typeface="Arial" pitchFamily="34" charset="0"/>
              </a:defRPr>
            </a:lvl2pPr>
            <a:lvl3pPr>
              <a:defRPr sz="1800" b="1" baseline="0">
                <a:solidFill>
                  <a:srgbClr val="7D761D"/>
                </a:solidFill>
                <a:latin typeface="+mn-lt"/>
                <a:cs typeface="Arial" pitchFamily="34" charset="0"/>
              </a:defRPr>
            </a:lvl3pPr>
            <a:lvl4pPr>
              <a:defRPr sz="1600" b="1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defRPr sz="1600" b="1" baseline="0">
                <a:solidFill>
                  <a:srgbClr val="0070C0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de-DE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1"/>
          </p:nvPr>
        </p:nvSpPr>
        <p:spPr>
          <a:xfrm>
            <a:off x="495300" y="361950"/>
            <a:ext cx="8191500" cy="7048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2"/>
          </p:nvPr>
        </p:nvSpPr>
        <p:spPr>
          <a:xfrm>
            <a:off x="4779157" y="6457950"/>
            <a:ext cx="3724275" cy="257175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 b="1">
                <a:solidFill>
                  <a:srgbClr val="1D3983"/>
                </a:solidFill>
              </a:defRPr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2925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PO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 userDrawn="1"/>
        </p:nvCxnSpPr>
        <p:spPr>
          <a:xfrm>
            <a:off x="231775" y="6300788"/>
            <a:ext cx="8680450" cy="0"/>
          </a:xfrm>
          <a:prstGeom prst="line">
            <a:avLst/>
          </a:prstGeom>
          <a:ln w="28575" cap="rnd" cmpd="sng">
            <a:solidFill>
              <a:srgbClr val="1D398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3"/>
          <p:cNvSpPr>
            <a:spLocks noChangeArrowheads="1"/>
          </p:cNvSpPr>
          <p:nvPr userDrawn="1"/>
        </p:nvSpPr>
        <p:spPr bwMode="auto">
          <a:xfrm>
            <a:off x="8597900" y="149225"/>
            <a:ext cx="398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1200" b="1">
                <a:solidFill>
                  <a:srgbClr val="1D3983"/>
                </a:solidFill>
                <a:cs typeface="Arial" charset="0"/>
              </a:rPr>
              <a:t>1/5</a:t>
            </a:r>
            <a:endParaRPr lang="pt-BR">
              <a:latin typeface="Calibri" pitchFamily="34" charset="0"/>
            </a:endParaRPr>
          </a:p>
        </p:txBody>
      </p:sp>
      <p:sp>
        <p:nvSpPr>
          <p:cNvPr id="7" name="Retângulo 6"/>
          <p:cNvSpPr/>
          <p:nvPr userDrawn="1"/>
        </p:nvSpPr>
        <p:spPr>
          <a:xfrm>
            <a:off x="0" y="0"/>
            <a:ext cx="9144000" cy="809625"/>
          </a:xfrm>
          <a:prstGeom prst="rect">
            <a:avLst/>
          </a:prstGeom>
          <a:solidFill>
            <a:srgbClr val="1D39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BDB42D"/>
              </a:solidFill>
            </a:endParaRPr>
          </a:p>
        </p:txBody>
      </p:sp>
      <p:sp>
        <p:nvSpPr>
          <p:cNvPr id="8" name="Retângulo de cantos arredondados 7"/>
          <p:cNvSpPr/>
          <p:nvPr userDrawn="1"/>
        </p:nvSpPr>
        <p:spPr>
          <a:xfrm>
            <a:off x="304800" y="257175"/>
            <a:ext cx="8553450" cy="933450"/>
          </a:xfrm>
          <a:prstGeom prst="roundRect">
            <a:avLst/>
          </a:prstGeom>
          <a:gradFill flip="none" rotWithShape="1">
            <a:gsLst>
              <a:gs pos="0">
                <a:srgbClr val="255997">
                  <a:shade val="30000"/>
                  <a:satMod val="115000"/>
                </a:srgbClr>
              </a:gs>
              <a:gs pos="50000">
                <a:srgbClr val="255997">
                  <a:shade val="67500"/>
                  <a:satMod val="115000"/>
                </a:srgbClr>
              </a:gs>
              <a:gs pos="100000">
                <a:srgbClr val="255997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202582"/>
              </a:solidFill>
            </a:endParaRPr>
          </a:p>
        </p:txBody>
      </p:sp>
      <p:sp>
        <p:nvSpPr>
          <p:cNvPr id="10" name="Retângulo 6"/>
          <p:cNvSpPr>
            <a:spLocks noChangeArrowheads="1"/>
          </p:cNvSpPr>
          <p:nvPr userDrawn="1"/>
        </p:nvSpPr>
        <p:spPr bwMode="auto">
          <a:xfrm>
            <a:off x="8332290" y="6427561"/>
            <a:ext cx="581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fld id="{41AECF8D-0EC4-45FB-B372-27DEFE7FB90F}" type="slidenum">
              <a:rPr lang="pt-BR" sz="1400" b="1">
                <a:solidFill>
                  <a:srgbClr val="1D3983"/>
                </a:solidFill>
                <a:latin typeface="Calibri" pitchFamily="34" charset="0"/>
                <a:cs typeface="Arial" charset="0"/>
              </a:rPr>
              <a:pPr algn="r"/>
              <a:t>‹nº›</a:t>
            </a:fld>
            <a:endParaRPr lang="pt-BR" sz="1400" dirty="0">
              <a:latin typeface="Calibri" pitchFamily="34" charset="0"/>
            </a:endParaRPr>
          </a:p>
        </p:txBody>
      </p:sp>
      <p:pic>
        <p:nvPicPr>
          <p:cNvPr id="11" name="Imagem 7" descr="GEPOC_horizonta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6403975"/>
            <a:ext cx="29876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Texto 8"/>
          <p:cNvSpPr>
            <a:spLocks noGrp="1"/>
          </p:cNvSpPr>
          <p:nvPr>
            <p:ph type="body" sz="quarter" idx="10"/>
          </p:nvPr>
        </p:nvSpPr>
        <p:spPr>
          <a:xfrm>
            <a:off x="231775" y="1276350"/>
            <a:ext cx="4109113" cy="4893338"/>
          </a:xfrm>
          <a:prstGeom prst="rect">
            <a:avLst/>
          </a:prstGeom>
        </p:spPr>
        <p:txBody>
          <a:bodyPr/>
          <a:lstStyle>
            <a:lvl1pPr>
              <a:defRPr sz="2400" b="1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>
              <a:defRPr sz="2000" b="1" baseline="0">
                <a:solidFill>
                  <a:srgbClr val="183983"/>
                </a:solidFill>
                <a:latin typeface="+mn-lt"/>
                <a:cs typeface="Arial" pitchFamily="34" charset="0"/>
              </a:defRPr>
            </a:lvl2pPr>
            <a:lvl3pPr>
              <a:defRPr sz="1800" b="1" baseline="0">
                <a:solidFill>
                  <a:srgbClr val="7D761D"/>
                </a:solidFill>
                <a:latin typeface="+mn-lt"/>
                <a:cs typeface="Arial" pitchFamily="34" charset="0"/>
              </a:defRPr>
            </a:lvl3pPr>
            <a:lvl4pPr>
              <a:defRPr sz="1600" b="1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defRPr sz="1600" b="1" baseline="0">
                <a:solidFill>
                  <a:srgbClr val="0070C0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de-DE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1"/>
          </p:nvPr>
        </p:nvSpPr>
        <p:spPr>
          <a:xfrm>
            <a:off x="495300" y="361950"/>
            <a:ext cx="8191500" cy="7048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2"/>
          </p:nvPr>
        </p:nvSpPr>
        <p:spPr>
          <a:xfrm>
            <a:off x="4115952" y="6440487"/>
            <a:ext cx="3724275" cy="257175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 b="1">
                <a:solidFill>
                  <a:srgbClr val="1D3983"/>
                </a:solidFill>
              </a:defRPr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cxnSp>
        <p:nvCxnSpPr>
          <p:cNvPr id="3" name="Conector reto 2"/>
          <p:cNvCxnSpPr/>
          <p:nvPr userDrawn="1"/>
        </p:nvCxnSpPr>
        <p:spPr>
          <a:xfrm>
            <a:off x="4581525" y="1326374"/>
            <a:ext cx="0" cy="4702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Texto 8"/>
          <p:cNvSpPr>
            <a:spLocks noGrp="1"/>
          </p:cNvSpPr>
          <p:nvPr>
            <p:ph type="body" sz="quarter" idx="13"/>
          </p:nvPr>
        </p:nvSpPr>
        <p:spPr>
          <a:xfrm>
            <a:off x="4823208" y="1286182"/>
            <a:ext cx="4109113" cy="4893338"/>
          </a:xfrm>
          <a:prstGeom prst="rect">
            <a:avLst/>
          </a:prstGeom>
        </p:spPr>
        <p:txBody>
          <a:bodyPr/>
          <a:lstStyle>
            <a:lvl1pPr>
              <a:defRPr sz="2400" b="1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>
              <a:defRPr sz="2000" b="1" baseline="0">
                <a:solidFill>
                  <a:srgbClr val="183983"/>
                </a:solidFill>
                <a:latin typeface="+mn-lt"/>
                <a:cs typeface="Arial" pitchFamily="34" charset="0"/>
              </a:defRPr>
            </a:lvl2pPr>
            <a:lvl3pPr>
              <a:defRPr sz="1800" b="1" baseline="0">
                <a:solidFill>
                  <a:srgbClr val="7D761D"/>
                </a:solidFill>
                <a:latin typeface="+mn-lt"/>
                <a:cs typeface="Arial" pitchFamily="34" charset="0"/>
              </a:defRPr>
            </a:lvl3pPr>
            <a:lvl4pPr>
              <a:defRPr sz="1600" b="1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defRPr sz="1600" b="1" baseline="0">
                <a:solidFill>
                  <a:srgbClr val="0070C0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450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PO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 userDrawn="1"/>
        </p:nvCxnSpPr>
        <p:spPr>
          <a:xfrm>
            <a:off x="231775" y="6803188"/>
            <a:ext cx="8680450" cy="0"/>
          </a:xfrm>
          <a:prstGeom prst="line">
            <a:avLst/>
          </a:prstGeom>
          <a:ln w="28575" cap="rnd" cmpd="sng">
            <a:solidFill>
              <a:srgbClr val="1D398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3"/>
          <p:cNvSpPr>
            <a:spLocks noChangeArrowheads="1"/>
          </p:cNvSpPr>
          <p:nvPr userDrawn="1"/>
        </p:nvSpPr>
        <p:spPr bwMode="auto">
          <a:xfrm>
            <a:off x="8829004" y="149225"/>
            <a:ext cx="398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1200" b="1">
                <a:solidFill>
                  <a:srgbClr val="1D3983"/>
                </a:solidFill>
                <a:cs typeface="Arial" charset="0"/>
              </a:rPr>
              <a:t>1/5</a:t>
            </a:r>
            <a:endParaRPr lang="pt-BR">
              <a:latin typeface="Calibri" pitchFamily="34" charset="0"/>
            </a:endParaRPr>
          </a:p>
        </p:txBody>
      </p:sp>
      <p:sp>
        <p:nvSpPr>
          <p:cNvPr id="7" name="Retângulo 6"/>
          <p:cNvSpPr/>
          <p:nvPr userDrawn="1"/>
        </p:nvSpPr>
        <p:spPr>
          <a:xfrm>
            <a:off x="0" y="-10047"/>
            <a:ext cx="9144000" cy="673240"/>
          </a:xfrm>
          <a:prstGeom prst="rect">
            <a:avLst/>
          </a:prstGeom>
          <a:solidFill>
            <a:srgbClr val="1D39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BDB42D"/>
              </a:solidFill>
            </a:endParaRPr>
          </a:p>
        </p:txBody>
      </p:sp>
      <p:sp>
        <p:nvSpPr>
          <p:cNvPr id="8" name="Retângulo de cantos arredondados 7"/>
          <p:cNvSpPr/>
          <p:nvPr userDrawn="1"/>
        </p:nvSpPr>
        <p:spPr>
          <a:xfrm>
            <a:off x="100483" y="48745"/>
            <a:ext cx="8927751" cy="544111"/>
          </a:xfrm>
          <a:prstGeom prst="roundRect">
            <a:avLst/>
          </a:prstGeom>
          <a:gradFill flip="none" rotWithShape="1">
            <a:gsLst>
              <a:gs pos="0">
                <a:srgbClr val="255997">
                  <a:shade val="30000"/>
                  <a:satMod val="115000"/>
                </a:srgbClr>
              </a:gs>
              <a:gs pos="55000">
                <a:srgbClr val="255997">
                  <a:shade val="67500"/>
                  <a:satMod val="115000"/>
                </a:srgbClr>
              </a:gs>
              <a:gs pos="64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202582"/>
              </a:solidFill>
            </a:endParaRPr>
          </a:p>
        </p:txBody>
      </p:sp>
      <p:sp>
        <p:nvSpPr>
          <p:cNvPr id="10" name="Retângulo 6"/>
          <p:cNvSpPr>
            <a:spLocks noChangeArrowheads="1"/>
          </p:cNvSpPr>
          <p:nvPr userDrawn="1"/>
        </p:nvSpPr>
        <p:spPr bwMode="auto">
          <a:xfrm>
            <a:off x="8505714" y="6512675"/>
            <a:ext cx="581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fld id="{41AECF8D-0EC4-45FB-B372-27DEFE7FB90F}" type="slidenum">
              <a:rPr lang="pt-BR" sz="1400" b="1">
                <a:solidFill>
                  <a:srgbClr val="1D3983"/>
                </a:solidFill>
                <a:latin typeface="Calibri" pitchFamily="34" charset="0"/>
                <a:cs typeface="Arial" charset="0"/>
              </a:rPr>
              <a:pPr algn="r"/>
              <a:t>‹nº›</a:t>
            </a:fld>
            <a:endParaRPr lang="pt-BR" sz="1400" dirty="0">
              <a:latin typeface="Calibri" pitchFamily="34" charset="0"/>
            </a:endParaRPr>
          </a:p>
        </p:txBody>
      </p:sp>
      <p:pic>
        <p:nvPicPr>
          <p:cNvPr id="11" name="Imagem 7" descr="GEPOC_horizonta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884" y="161473"/>
            <a:ext cx="29876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Texto 8"/>
          <p:cNvSpPr>
            <a:spLocks noGrp="1"/>
          </p:cNvSpPr>
          <p:nvPr>
            <p:ph type="body" sz="quarter" idx="10"/>
          </p:nvPr>
        </p:nvSpPr>
        <p:spPr>
          <a:xfrm>
            <a:off x="100483" y="753626"/>
            <a:ext cx="8927751" cy="5759049"/>
          </a:xfrm>
          <a:prstGeom prst="rect">
            <a:avLst/>
          </a:prstGeom>
        </p:spPr>
        <p:txBody>
          <a:bodyPr/>
          <a:lstStyle>
            <a:lvl1pPr>
              <a:defRPr sz="2400" b="1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>
              <a:defRPr sz="2000" b="1" baseline="0">
                <a:solidFill>
                  <a:srgbClr val="183983"/>
                </a:solidFill>
                <a:latin typeface="+mn-lt"/>
                <a:cs typeface="Arial" pitchFamily="34" charset="0"/>
              </a:defRPr>
            </a:lvl2pPr>
            <a:lvl3pPr>
              <a:defRPr sz="1800" b="1" baseline="0">
                <a:solidFill>
                  <a:srgbClr val="7D761D"/>
                </a:solidFill>
                <a:latin typeface="+mn-lt"/>
                <a:cs typeface="Arial" pitchFamily="34" charset="0"/>
              </a:defRPr>
            </a:lvl3pPr>
            <a:lvl4pPr>
              <a:defRPr sz="1600" b="1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defRPr sz="1600" b="1" baseline="0">
                <a:solidFill>
                  <a:srgbClr val="0070C0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de-DE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1"/>
          </p:nvPr>
        </p:nvSpPr>
        <p:spPr>
          <a:xfrm>
            <a:off x="194383" y="48745"/>
            <a:ext cx="8191500" cy="544111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228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9"/>
          <p:cNvSpPr>
            <a:spLocks noGrp="1"/>
          </p:cNvSpPr>
          <p:nvPr>
            <p:ph type="title"/>
          </p:nvPr>
        </p:nvSpPr>
        <p:spPr bwMode="auto">
          <a:xfrm>
            <a:off x="419100" y="8588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de-D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7" r:id="rId3"/>
    <p:sldLayoutId id="2147483686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wmf"/><Relationship Id="rId10" Type="http://schemas.openxmlformats.org/officeDocument/2006/relationships/image" Target="../media/image19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4.wmf"/><Relationship Id="rId4" Type="http://schemas.openxmlformats.org/officeDocument/2006/relationships/image" Target="../media/image25.png"/><Relationship Id="rId9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3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8.wmf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31.png"/><Relationship Id="rId5" Type="http://schemas.openxmlformats.org/officeDocument/2006/relationships/image" Target="../media/image27.wmf"/><Relationship Id="rId15" Type="http://schemas.openxmlformats.org/officeDocument/2006/relationships/image" Target="../media/image35.png"/><Relationship Id="rId10" Type="http://schemas.openxmlformats.org/officeDocument/2006/relationships/image" Target="../media/image29.w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9.bin"/><Relationship Id="rId1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41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1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50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45.wmf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48.png"/><Relationship Id="rId5" Type="http://schemas.openxmlformats.org/officeDocument/2006/relationships/image" Target="../media/image27.wmf"/><Relationship Id="rId10" Type="http://schemas.openxmlformats.org/officeDocument/2006/relationships/image" Target="../media/image47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4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53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2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oleObject" Target="../embeddings/oleObject23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61.wmf"/><Relationship Id="rId10" Type="http://schemas.openxmlformats.org/officeDocument/2006/relationships/image" Target="../media/image63.wmf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6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69.wmf"/><Relationship Id="rId18" Type="http://schemas.openxmlformats.org/officeDocument/2006/relationships/oleObject" Target="../embeddings/oleObject34.bin"/><Relationship Id="rId26" Type="http://schemas.openxmlformats.org/officeDocument/2006/relationships/image" Target="../media/image76.png"/><Relationship Id="rId3" Type="http://schemas.openxmlformats.org/officeDocument/2006/relationships/notesSlide" Target="../notesSlides/notesSlide34.xml"/><Relationship Id="rId21" Type="http://schemas.openxmlformats.org/officeDocument/2006/relationships/image" Target="../media/image73.wmf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71.wmf"/><Relationship Id="rId25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3.bin"/><Relationship Id="rId20" Type="http://schemas.openxmlformats.org/officeDocument/2006/relationships/oleObject" Target="../embeddings/oleObject35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68.wmf"/><Relationship Id="rId24" Type="http://schemas.openxmlformats.org/officeDocument/2006/relationships/oleObject" Target="../embeddings/oleObject37.bin"/><Relationship Id="rId5" Type="http://schemas.openxmlformats.org/officeDocument/2006/relationships/image" Target="../media/image65.wmf"/><Relationship Id="rId15" Type="http://schemas.openxmlformats.org/officeDocument/2006/relationships/image" Target="../media/image70.wmf"/><Relationship Id="rId23" Type="http://schemas.openxmlformats.org/officeDocument/2006/relationships/image" Target="../media/image74.wmf"/><Relationship Id="rId10" Type="http://schemas.openxmlformats.org/officeDocument/2006/relationships/oleObject" Target="../embeddings/oleObject30.bin"/><Relationship Id="rId19" Type="http://schemas.openxmlformats.org/officeDocument/2006/relationships/image" Target="../media/image72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32.bin"/><Relationship Id="rId22" Type="http://schemas.openxmlformats.org/officeDocument/2006/relationships/oleObject" Target="../embeddings/oleObject36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78.wmf"/><Relationship Id="rId12" Type="http://schemas.openxmlformats.org/officeDocument/2006/relationships/image" Target="../media/image8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80.wmf"/><Relationship Id="rId5" Type="http://schemas.openxmlformats.org/officeDocument/2006/relationships/image" Target="../media/image77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79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84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8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85.wmf"/><Relationship Id="rId4" Type="http://schemas.openxmlformats.org/officeDocument/2006/relationships/oleObject" Target="../embeddings/oleObject4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90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CONCEPÇÃO </a:t>
            </a:r>
            <a:r>
              <a:rPr lang="pt-BR" dirty="0"/>
              <a:t>E ANÁLISE DE UM SISTEMA DE ENERGIA PARA PICOSATÉLITES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>
          <a:xfrm>
            <a:off x="619124" y="6086475"/>
            <a:ext cx="7877175" cy="771525"/>
          </a:xfrm>
        </p:spPr>
        <p:txBody>
          <a:bodyPr/>
          <a:lstStyle/>
          <a:p>
            <a:r>
              <a:rPr lang="pt-BR" sz="1800" b="0" dirty="0" smtClean="0"/>
              <a:t>Abril de 2016</a:t>
            </a:r>
            <a:endParaRPr lang="pt-BR" sz="1800" b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1"/>
          </p:nvPr>
        </p:nvSpPr>
        <p:spPr>
          <a:xfrm>
            <a:off x="628650" y="4697729"/>
            <a:ext cx="7867649" cy="950595"/>
          </a:xfrm>
        </p:spPr>
        <p:txBody>
          <a:bodyPr/>
          <a:lstStyle/>
          <a:p>
            <a:r>
              <a:rPr lang="pt-BR" dirty="0" smtClean="0"/>
              <a:t>Everson Mattos</a:t>
            </a:r>
            <a:endParaRPr lang="pt-BR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0"/>
            <a:ext cx="13811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73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REVISÃO BIBLIOGRÁFICA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>
          <a:xfrm>
            <a:off x="263525" y="1971675"/>
            <a:ext cx="8620125" cy="3921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dirty="0" smtClean="0"/>
              <a:t>1- A </a:t>
            </a:r>
            <a:r>
              <a:rPr lang="pt-BR" sz="2000" b="1" u="sng" dirty="0"/>
              <a:t>confiabilidade</a:t>
            </a:r>
            <a:r>
              <a:rPr lang="pt-BR" sz="2000" dirty="0"/>
              <a:t> </a:t>
            </a:r>
            <a:r>
              <a:rPr lang="pt-BR" sz="2000" dirty="0" smtClean="0"/>
              <a:t>(MTBF) do </a:t>
            </a:r>
            <a:r>
              <a:rPr lang="pt-BR" sz="2000" dirty="0"/>
              <a:t>sistema </a:t>
            </a:r>
            <a:r>
              <a:rPr lang="pt-BR" sz="2000" dirty="0" smtClean="0"/>
              <a:t>que funciona sob falhar </a:t>
            </a:r>
            <a:r>
              <a:rPr lang="pt-BR" sz="2000" dirty="0"/>
              <a:t>(faixa: -1/+1</a:t>
            </a:r>
            <a:r>
              <a:rPr lang="pt-BR" sz="2000" dirty="0" smtClean="0"/>
              <a:t>);</a:t>
            </a:r>
          </a:p>
          <a:p>
            <a:r>
              <a:rPr lang="pt-BR" sz="2000" dirty="0" smtClean="0"/>
              <a:t>2 - A </a:t>
            </a:r>
            <a:r>
              <a:rPr lang="pt-BR" sz="2000" b="1" u="sng" dirty="0"/>
              <a:t>massa</a:t>
            </a:r>
            <a:r>
              <a:rPr lang="pt-BR" sz="2000" dirty="0"/>
              <a:t> é a quantidade de espaço e peso da solução proposta (faixa: -2 a +2</a:t>
            </a:r>
            <a:r>
              <a:rPr lang="pt-BR" sz="2000" dirty="0" smtClean="0"/>
              <a:t>);</a:t>
            </a:r>
          </a:p>
          <a:p>
            <a:pPr lvl="0"/>
            <a:r>
              <a:rPr lang="pt-BR" sz="2000" dirty="0" smtClean="0"/>
              <a:t>3 - </a:t>
            </a:r>
            <a:r>
              <a:rPr lang="pt-BR" sz="2000" b="1" u="sng" dirty="0" smtClean="0"/>
              <a:t>Eficiência</a:t>
            </a:r>
            <a:r>
              <a:rPr lang="pt-BR" sz="2000" dirty="0"/>
              <a:t>, </a:t>
            </a:r>
            <a:r>
              <a:rPr lang="pt-BR" sz="2000" dirty="0" smtClean="0"/>
              <a:t>quanto </a:t>
            </a:r>
            <a:r>
              <a:rPr lang="pt-BR" sz="2000" dirty="0"/>
              <a:t>da energia gerada está disponível </a:t>
            </a:r>
            <a:r>
              <a:rPr lang="pt-BR" sz="2000" dirty="0" smtClean="0"/>
              <a:t>as </a:t>
            </a:r>
            <a:r>
              <a:rPr lang="pt-BR" sz="2000" dirty="0"/>
              <a:t>cargas (faixa: -2 a +2</a:t>
            </a:r>
            <a:r>
              <a:rPr lang="pt-BR" sz="2000" dirty="0" smtClean="0"/>
              <a:t>);</a:t>
            </a:r>
          </a:p>
          <a:p>
            <a:r>
              <a:rPr lang="pt-BR" sz="2000" dirty="0" smtClean="0"/>
              <a:t>4 - </a:t>
            </a:r>
            <a:r>
              <a:rPr lang="pt-BR" sz="2000" b="1" u="sng" dirty="0" smtClean="0"/>
              <a:t>Capacidade </a:t>
            </a:r>
            <a:r>
              <a:rPr lang="pt-BR" sz="2000" b="1" u="sng" dirty="0"/>
              <a:t>de controle</a:t>
            </a:r>
            <a:r>
              <a:rPr lang="pt-BR" sz="2000" u="sng" dirty="0"/>
              <a:t> </a:t>
            </a:r>
            <a:r>
              <a:rPr lang="pt-BR" sz="2000" dirty="0"/>
              <a:t>se o fluxo de </a:t>
            </a:r>
            <a:r>
              <a:rPr lang="pt-BR" sz="2000" dirty="0" smtClean="0"/>
              <a:t>potência </a:t>
            </a:r>
            <a:r>
              <a:rPr lang="pt-BR" sz="2000" dirty="0"/>
              <a:t>pode se controlado </a:t>
            </a:r>
            <a:r>
              <a:rPr lang="pt-BR" sz="2000" dirty="0" smtClean="0"/>
              <a:t>faixa</a:t>
            </a:r>
            <a:r>
              <a:rPr lang="pt-BR" sz="2000" dirty="0"/>
              <a:t>: -2 a +2</a:t>
            </a:r>
            <a:r>
              <a:rPr lang="pt-BR" sz="2000" dirty="0" smtClean="0"/>
              <a:t>);</a:t>
            </a:r>
            <a:endParaRPr lang="pt-BR" sz="2000" dirty="0"/>
          </a:p>
          <a:p>
            <a:r>
              <a:rPr lang="pt-BR" sz="2000" dirty="0" smtClean="0"/>
              <a:t>5 - </a:t>
            </a:r>
            <a:r>
              <a:rPr lang="pt-BR" sz="2000" b="1" u="sng" dirty="0" smtClean="0"/>
              <a:t>Redundância</a:t>
            </a:r>
            <a:r>
              <a:rPr lang="pt-BR" sz="2000" dirty="0"/>
              <a:t>, indica  (%)  a capacidade da topologia de continuar funcionando sob falha (faixa: -2 a +2).</a:t>
            </a:r>
          </a:p>
          <a:p>
            <a:r>
              <a:rPr lang="pt-BR" sz="2000" dirty="0" smtClean="0"/>
              <a:t>6 - </a:t>
            </a:r>
            <a:r>
              <a:rPr lang="pt-BR" sz="2000" u="sng" dirty="0" smtClean="0"/>
              <a:t>Número </a:t>
            </a:r>
            <a:r>
              <a:rPr lang="pt-BR" sz="2000" u="sng" dirty="0"/>
              <a:t>de </a:t>
            </a:r>
            <a:r>
              <a:rPr lang="pt-BR" sz="2000" b="1" u="sng" dirty="0"/>
              <a:t>Conversores</a:t>
            </a:r>
            <a:r>
              <a:rPr lang="pt-BR" sz="2000" b="1" dirty="0"/>
              <a:t> Unidirecionais</a:t>
            </a:r>
            <a:r>
              <a:rPr lang="pt-BR" sz="2000" dirty="0"/>
              <a:t> </a:t>
            </a:r>
            <a:r>
              <a:rPr lang="pt-BR" sz="2000" dirty="0" smtClean="0"/>
              <a:t>(</a:t>
            </a:r>
            <a:r>
              <a:rPr lang="pt-BR" sz="2000" dirty="0"/>
              <a:t>faixa: -1 a +1</a:t>
            </a:r>
            <a:r>
              <a:rPr lang="pt-BR" sz="2000" dirty="0" smtClean="0"/>
              <a:t>);</a:t>
            </a:r>
          </a:p>
          <a:p>
            <a:pPr lvl="0"/>
            <a:r>
              <a:rPr lang="pt-BR" sz="2000" dirty="0" smtClean="0"/>
              <a:t>7 - </a:t>
            </a:r>
            <a:r>
              <a:rPr lang="pt-BR" sz="2000" b="1" u="sng" dirty="0" smtClean="0"/>
              <a:t>MPPT</a:t>
            </a:r>
            <a:r>
              <a:rPr lang="pt-BR" sz="2000" dirty="0"/>
              <a:t>, é a capacidade do EPS realizar o MPPT(faixa: -1 a +1</a:t>
            </a:r>
            <a:r>
              <a:rPr lang="pt-BR" sz="2000" dirty="0" smtClean="0"/>
              <a:t>).</a:t>
            </a:r>
            <a:endParaRPr lang="pt-BR" sz="2000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6642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Critério de Avaliação</a:t>
            </a:r>
          </a:p>
        </p:txBody>
      </p:sp>
    </p:spTree>
    <p:extLst>
      <p:ext uri="{BB962C8B-B14F-4D97-AF65-F5344CB8AC3E}">
        <p14:creationId xmlns:p14="http://schemas.microsoft.com/office/powerpoint/2010/main" val="165508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REVISÃO BIBLIOGRÁFICA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6642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Critério de 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avaliação, topologia vencedora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019725"/>
              </p:ext>
            </p:extLst>
          </p:nvPr>
        </p:nvGraphicFramePr>
        <p:xfrm>
          <a:off x="435610" y="4414838"/>
          <a:ext cx="8229600" cy="1594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1591"/>
                <a:gridCol w="1216335"/>
                <a:gridCol w="1101120"/>
                <a:gridCol w="1331549"/>
                <a:gridCol w="1216335"/>
                <a:gridCol w="1216335"/>
                <a:gridCol w="1216335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Critério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</a:rPr>
                        <a:t>4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</a:rPr>
                        <a:t>5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</a:rPr>
                        <a:t>6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+1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+1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+1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+2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+1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+1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+1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+1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+1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+2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+2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+2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+2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+1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+1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7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+1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+1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+1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+1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+1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</a:rPr>
                        <a:t>TOTAL</a:t>
                      </a:r>
                      <a:endParaRPr lang="pt-B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</a:rPr>
                        <a:t>+3</a:t>
                      </a:r>
                      <a:endParaRPr lang="pt-B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</a:rPr>
                        <a:t>+1</a:t>
                      </a:r>
                      <a:endParaRPr lang="pt-B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</a:rPr>
                        <a:t>0</a:t>
                      </a:r>
                      <a:endParaRPr lang="pt-B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</a:rPr>
                        <a:t>+1</a:t>
                      </a:r>
                      <a:endParaRPr lang="pt-B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</a:rPr>
                        <a:t>+2</a:t>
                      </a:r>
                      <a:endParaRPr lang="pt-B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</a:rPr>
                        <a:t>+3</a:t>
                      </a:r>
                      <a:endParaRPr lang="pt-B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710" y="1939144"/>
            <a:ext cx="3356495" cy="203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4" y="1938925"/>
            <a:ext cx="2551793" cy="203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303526" y="2359269"/>
            <a:ext cx="577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MPPT</a:t>
            </a:r>
            <a:endParaRPr lang="pt-BR" sz="11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34536" y="1695334"/>
            <a:ext cx="381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RV</a:t>
            </a:r>
            <a:endParaRPr lang="pt-BR" sz="11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364093" y="3076454"/>
            <a:ext cx="381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RV</a:t>
            </a:r>
            <a:endParaRPr lang="pt-BR" sz="11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078436" y="1695334"/>
            <a:ext cx="381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RV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38108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95300" y="361950"/>
            <a:ext cx="8397240" cy="704850"/>
          </a:xfrm>
        </p:spPr>
        <p:txBody>
          <a:bodyPr/>
          <a:lstStyle/>
          <a:p>
            <a:r>
              <a:rPr lang="pt-BR" sz="3200" dirty="0" smtClean="0"/>
              <a:t>CONCLUSÃO</a:t>
            </a:r>
            <a:endParaRPr lang="pt-BR" sz="32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311150" y="1715486"/>
            <a:ext cx="8524876" cy="4228114"/>
          </a:xfrm>
        </p:spPr>
        <p:txBody>
          <a:bodyPr/>
          <a:lstStyle/>
          <a:p>
            <a:pPr algn="just"/>
            <a:r>
              <a:rPr lang="pt-BR" dirty="0" smtClean="0"/>
              <a:t>Foi </a:t>
            </a:r>
            <a:r>
              <a:rPr lang="pt-BR" dirty="0"/>
              <a:t>apresentada uma revisão das principais topologias de </a:t>
            </a:r>
            <a:r>
              <a:rPr lang="pt-BR" dirty="0" smtClean="0"/>
              <a:t>EPS;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Para </a:t>
            </a:r>
            <a:r>
              <a:rPr lang="pt-BR" dirty="0"/>
              <a:t>determinar o desempenho de cada topologia, aplicou-se uma ferramenta de avaliação qualitativa com aspectos como: massa, confiabilidade, eficiência, capacidade de controle, redundância, número de conversores e MPPT.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</a:t>
            </a:r>
            <a:r>
              <a:rPr lang="pt-BR" dirty="0"/>
              <a:t>partir da análise comparativa pode-se </a:t>
            </a:r>
            <a:r>
              <a:rPr lang="pt-BR" dirty="0" smtClean="0"/>
              <a:t>identificar </a:t>
            </a:r>
            <a:r>
              <a:rPr lang="pt-BR" dirty="0"/>
              <a:t>a topologia com maior </a:t>
            </a:r>
            <a:r>
              <a:rPr lang="pt-BR" dirty="0" smtClean="0"/>
              <a:t>índice.</a:t>
            </a:r>
            <a:endParaRPr lang="pt-BR" i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6642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Revisão bibliográfica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8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AutoShape 2" descr="https://upload.wikimedia.org/wikipedia/pt/a/ad/Inpe_logo2.png"/>
          <p:cNvSpPr>
            <a:spLocks noChangeAspect="1" noChangeArrowheads="1"/>
          </p:cNvSpPr>
          <p:nvPr/>
        </p:nvSpPr>
        <p:spPr bwMode="auto">
          <a:xfrm>
            <a:off x="155575" y="-639763"/>
            <a:ext cx="13811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6" descr="https://upload.wikimedia.org/wikipedia/pt/a/ad/Inpe_logo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0"/>
          </p:nvPr>
        </p:nvSpPr>
        <p:spPr>
          <a:xfrm>
            <a:off x="460375" y="3343275"/>
            <a:ext cx="7912100" cy="581025"/>
          </a:xfrm>
        </p:spPr>
        <p:txBody>
          <a:bodyPr/>
          <a:lstStyle/>
          <a:p>
            <a:pPr marL="0" indent="0" algn="ctr">
              <a:buNone/>
            </a:pPr>
            <a:r>
              <a:rPr lang="pt-BR" sz="3200" dirty="0"/>
              <a:t>ARQUITETURA PROPOSTA DE EPS</a:t>
            </a:r>
          </a:p>
        </p:txBody>
      </p:sp>
    </p:spTree>
    <p:extLst>
      <p:ext uri="{BB962C8B-B14F-4D97-AF65-F5344CB8AC3E}">
        <p14:creationId xmlns:p14="http://schemas.microsoft.com/office/powerpoint/2010/main" val="29516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pt-BR" dirty="0" smtClean="0"/>
              <a:t>ARQUITETURA PROPOSTA DE EPS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6642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Processo de empilhamento de conversores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155764" y="31813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536923" y="31813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189194" y="515036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618053" y="52202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</a:t>
            </a:r>
          </a:p>
        </p:txBody>
      </p:sp>
      <p:sp>
        <p:nvSpPr>
          <p:cNvPr id="5" name="Retângulo 4"/>
          <p:cNvSpPr/>
          <p:nvPr/>
        </p:nvSpPr>
        <p:spPr>
          <a:xfrm>
            <a:off x="168911" y="5723641"/>
            <a:ext cx="86798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/>
              <a:t>Figura </a:t>
            </a:r>
            <a:r>
              <a:rPr lang="pt-BR" sz="1400" b="1" dirty="0" smtClean="0"/>
              <a:t>2 – </a:t>
            </a:r>
            <a:r>
              <a:rPr lang="pt-BR" sz="1400" b="1" dirty="0"/>
              <a:t>Processo de empilhamento de conversores. (a) definição inicial da arquitetura a ser empilhada, (b) saídas empilhas, (c) conversor </a:t>
            </a:r>
            <a:r>
              <a:rPr lang="pt-BR" sz="1400" b="1" dirty="0" smtClean="0"/>
              <a:t>virtual, </a:t>
            </a:r>
            <a:r>
              <a:rPr lang="pt-BR" sz="1400" b="1" dirty="0"/>
              <a:t>(d) resultado.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9" y="1626870"/>
            <a:ext cx="4197349" cy="165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542" y="1649992"/>
            <a:ext cx="3943668" cy="153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3560762"/>
            <a:ext cx="4132579" cy="165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176" y="3550681"/>
            <a:ext cx="3953034" cy="166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56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pt-BR" dirty="0"/>
              <a:t>ARQUITETURA PROPOSTA DE </a:t>
            </a:r>
            <a:r>
              <a:rPr lang="pt-BR" dirty="0" smtClean="0"/>
              <a:t>EPS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104816"/>
              </p:ext>
            </p:extLst>
          </p:nvPr>
        </p:nvGraphicFramePr>
        <p:xfrm>
          <a:off x="897845" y="4688115"/>
          <a:ext cx="7351485" cy="1589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7953"/>
                <a:gridCol w="2315818"/>
                <a:gridCol w="2757714"/>
              </a:tblGrid>
              <a:tr h="1872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Critério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</a:rPr>
                        <a:t>6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Topologia</a:t>
                      </a:r>
                      <a:r>
                        <a:rPr lang="pt-BR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Proposta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-1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+1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+2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+2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-1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+2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+2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7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+1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+1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TOTAL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+3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+4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Retângulo de cantos arredondados 10"/>
          <p:cNvSpPr/>
          <p:nvPr/>
        </p:nvSpPr>
        <p:spPr>
          <a:xfrm>
            <a:off x="6642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Topologia Proposta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65026"/>
            <a:ext cx="7626350" cy="292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4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95300" y="361950"/>
            <a:ext cx="8191500" cy="704850"/>
          </a:xfrm>
        </p:spPr>
        <p:txBody>
          <a:bodyPr/>
          <a:lstStyle/>
          <a:p>
            <a:pPr lvl="0"/>
            <a:r>
              <a:rPr lang="pt-BR" dirty="0"/>
              <a:t>ARQUITETURA PROPOSTA DE EPS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6515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Análise Estática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75372" y="6002338"/>
            <a:ext cx="74780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/>
              <a:t>Fig. 3 (a) – </a:t>
            </a:r>
            <a:r>
              <a:rPr lang="pt-BR" sz="1400" b="1" dirty="0"/>
              <a:t>Circuito para análise estática do conversor 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boost</a:t>
            </a:r>
            <a:r>
              <a:rPr lang="pt-BR" sz="1400" b="1" dirty="0"/>
              <a:t>.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" y="1695450"/>
            <a:ext cx="7153275" cy="430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8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pt-BR" dirty="0"/>
              <a:t>ARQUITETURA PROPOSTA DE EPS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6515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Análise Estática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51510" y="5880094"/>
            <a:ext cx="6506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Fig. 9 – Ganho estático do conversor </a:t>
            </a:r>
            <a:r>
              <a:rPr lang="pt-BR" b="1" dirty="0" err="1" smtClean="0"/>
              <a:t>boost</a:t>
            </a:r>
            <a:r>
              <a:rPr lang="pt-BR" b="1" dirty="0" smtClean="0"/>
              <a:t>.</a:t>
            </a:r>
            <a:endParaRPr lang="pt-BR" b="1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357526"/>
              </p:ext>
            </p:extLst>
          </p:nvPr>
        </p:nvGraphicFramePr>
        <p:xfrm>
          <a:off x="6007100" y="2662238"/>
          <a:ext cx="2763838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70" name="Equation" r:id="rId4" imgW="3111480" imgH="1193760" progId="Equation.DSMT4">
                  <p:embed/>
                </p:oleObj>
              </mc:Choice>
              <mc:Fallback>
                <p:oleObj name="Equation" r:id="rId4" imgW="3111480" imgH="1193760" progId="Equation.DSMT4">
                  <p:embed/>
                  <p:pic>
                    <p:nvPicPr>
                      <p:cNvPr id="0" name="Objeto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2662238"/>
                        <a:ext cx="2763838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693266"/>
              </p:ext>
            </p:extLst>
          </p:nvPr>
        </p:nvGraphicFramePr>
        <p:xfrm>
          <a:off x="6027738" y="3803650"/>
          <a:ext cx="2554287" cy="210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71" name="Equation" r:id="rId6" imgW="2565360" imgH="2082600" progId="Equation.DSMT4">
                  <p:embed/>
                </p:oleObj>
              </mc:Choice>
              <mc:Fallback>
                <p:oleObj name="Equation" r:id="rId6" imgW="2565360" imgH="2082600" progId="Equation.DSMT4">
                  <p:embed/>
                  <p:pic>
                    <p:nvPicPr>
                      <p:cNvPr id="0" name="Objeto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738" y="3803650"/>
                        <a:ext cx="2554287" cy="210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210" name="Picture 8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639570"/>
            <a:ext cx="5479441" cy="431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965075"/>
              </p:ext>
            </p:extLst>
          </p:nvPr>
        </p:nvGraphicFramePr>
        <p:xfrm>
          <a:off x="5994400" y="1696720"/>
          <a:ext cx="1646238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72" name="Equation" r:id="rId9" imgW="1854000" imgH="825480" progId="Equation.DSMT4">
                  <p:embed/>
                </p:oleObj>
              </mc:Choice>
              <mc:Fallback>
                <p:oleObj name="Equation" r:id="rId9" imgW="1854000" imgH="825480" progId="Equation.DSMT4">
                  <p:embed/>
                  <p:pic>
                    <p:nvPicPr>
                      <p:cNvPr id="0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400" y="1696720"/>
                        <a:ext cx="1646238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249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95300" y="361950"/>
            <a:ext cx="8191500" cy="704850"/>
          </a:xfrm>
        </p:spPr>
        <p:txBody>
          <a:bodyPr/>
          <a:lstStyle/>
          <a:p>
            <a:pPr lvl="0"/>
            <a:r>
              <a:rPr lang="pt-BR" dirty="0"/>
              <a:t>ARQUITETURA PROPOSTA DE EPS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6515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Análise Estática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99159" y="5994400"/>
            <a:ext cx="76638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err="1" smtClean="0"/>
              <a:t>Fig</a:t>
            </a:r>
            <a:r>
              <a:rPr lang="pt-BR" sz="1400" b="1" dirty="0" smtClean="0"/>
              <a:t> 3 (b) – Circuito para análise estática do conversor </a:t>
            </a:r>
            <a:r>
              <a:rPr lang="pt-BR" sz="1400" b="1" dirty="0" err="1" smtClean="0"/>
              <a:t>buck-boost</a:t>
            </a:r>
            <a:r>
              <a:rPr lang="pt-BR" sz="1400" b="1" dirty="0" smtClean="0"/>
              <a:t>.</a:t>
            </a:r>
            <a:endParaRPr lang="pt-BR" sz="1400" b="1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53" y="1658938"/>
            <a:ext cx="7255047" cy="434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62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pt-BR" dirty="0"/>
              <a:t>ARQUITETURA PROPOSTA DE EPS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6515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Característica estático do conversor </a:t>
            </a:r>
            <a:r>
              <a:rPr lang="pt-BR" sz="2400" b="1" dirty="0" err="1" smtClean="0">
                <a:solidFill>
                  <a:schemeClr val="accent1">
                    <a:lumMod val="75000"/>
                  </a:schemeClr>
                </a:solidFill>
              </a:rPr>
              <a:t>buck-boost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41933" y="5876403"/>
            <a:ext cx="6444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Fig. 14 – característica estática do conversor </a:t>
            </a:r>
            <a:r>
              <a:rPr lang="pt-BR" b="1" dirty="0" err="1" smtClean="0"/>
              <a:t>buck-boost</a:t>
            </a:r>
            <a:endParaRPr lang="pt-BR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9" y="1645398"/>
            <a:ext cx="5215891" cy="417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813848"/>
              </p:ext>
            </p:extLst>
          </p:nvPr>
        </p:nvGraphicFramePr>
        <p:xfrm>
          <a:off x="5873750" y="4111625"/>
          <a:ext cx="2428875" cy="208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38" name="Equation" r:id="rId5" imgW="2438280" imgH="2070000" progId="Equation.DSMT4">
                  <p:embed/>
                </p:oleObj>
              </mc:Choice>
              <mc:Fallback>
                <p:oleObj name="Equation" r:id="rId5" imgW="2438280" imgH="2070000" progId="Equation.DSMT4">
                  <p:embed/>
                  <p:pic>
                    <p:nvPicPr>
                      <p:cNvPr id="0" name="Objeto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0" y="4111625"/>
                        <a:ext cx="2428875" cy="208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676357"/>
              </p:ext>
            </p:extLst>
          </p:nvPr>
        </p:nvGraphicFramePr>
        <p:xfrm>
          <a:off x="5879147" y="3046413"/>
          <a:ext cx="2420938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39" name="Equation" r:id="rId7" imgW="2412720" imgH="939600" progId="Equation.DSMT4">
                  <p:embed/>
                </p:oleObj>
              </mc:Choice>
              <mc:Fallback>
                <p:oleObj name="Equation" r:id="rId7" imgW="2412720" imgH="939600" progId="Equation.DSMT4">
                  <p:embed/>
                  <p:pic>
                    <p:nvPicPr>
                      <p:cNvPr id="0" name="Objeto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9147" y="3046413"/>
                        <a:ext cx="2420938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990139"/>
              </p:ext>
            </p:extLst>
          </p:nvPr>
        </p:nvGraphicFramePr>
        <p:xfrm>
          <a:off x="5888038" y="1588770"/>
          <a:ext cx="1885950" cy="14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40" name="Equation" r:id="rId9" imgW="1879560" imgH="1460160" progId="Equation.DSMT4">
                  <p:embed/>
                </p:oleObj>
              </mc:Choice>
              <mc:Fallback>
                <p:oleObj name="Equation" r:id="rId9" imgW="1879560" imgH="1460160" progId="Equation.DSMT4">
                  <p:embed/>
                  <p:pic>
                    <p:nvPicPr>
                      <p:cNvPr id="0" name="Obje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8038" y="1588770"/>
                        <a:ext cx="1885950" cy="145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94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1100137" y="1143000"/>
            <a:ext cx="7912100" cy="4991100"/>
          </a:xfrm>
        </p:spPr>
        <p:txBody>
          <a:bodyPr/>
          <a:lstStyle/>
          <a:p>
            <a:r>
              <a:rPr lang="pt-BR" sz="1900" dirty="0" smtClean="0"/>
              <a:t>Introdução;</a:t>
            </a:r>
          </a:p>
          <a:p>
            <a:pPr lvl="1"/>
            <a:r>
              <a:rPr lang="pt-BR" sz="1900" dirty="0" smtClean="0"/>
              <a:t>Histórico e Motivação</a:t>
            </a:r>
            <a:endParaRPr lang="pt-BR" sz="1900" dirty="0"/>
          </a:p>
          <a:p>
            <a:pPr lvl="1"/>
            <a:r>
              <a:rPr lang="pt-BR" sz="1900" dirty="0" smtClean="0"/>
              <a:t>Objetivos</a:t>
            </a:r>
          </a:p>
          <a:p>
            <a:r>
              <a:rPr lang="pt-BR" sz="1900" dirty="0" smtClean="0"/>
              <a:t>Revisão bibliográfica;</a:t>
            </a:r>
          </a:p>
          <a:p>
            <a:pPr lvl="1"/>
            <a:r>
              <a:rPr lang="pt-BR" sz="1900" dirty="0" smtClean="0"/>
              <a:t>Arquitetura </a:t>
            </a:r>
            <a:r>
              <a:rPr lang="pt-BR" sz="1900" dirty="0"/>
              <a:t>de </a:t>
            </a:r>
            <a:r>
              <a:rPr lang="pt-BR" sz="1900" dirty="0" smtClean="0"/>
              <a:t>EPS e Critério </a:t>
            </a:r>
            <a:r>
              <a:rPr lang="pt-BR" sz="1900" dirty="0"/>
              <a:t>de </a:t>
            </a:r>
            <a:r>
              <a:rPr lang="pt-BR" sz="1900" dirty="0" smtClean="0"/>
              <a:t>Avaliação</a:t>
            </a:r>
          </a:p>
          <a:p>
            <a:r>
              <a:rPr lang="pt-BR" sz="1900" dirty="0" smtClean="0"/>
              <a:t>Arquitetura proposta;</a:t>
            </a:r>
          </a:p>
          <a:p>
            <a:pPr lvl="1"/>
            <a:r>
              <a:rPr lang="pt-BR" sz="1900" dirty="0" smtClean="0"/>
              <a:t>Proposta de melhoria </a:t>
            </a:r>
            <a:r>
              <a:rPr lang="pt-BR" sz="1900" dirty="0"/>
              <a:t>da arquitetura </a:t>
            </a:r>
            <a:r>
              <a:rPr lang="pt-BR" sz="1900" dirty="0" smtClean="0"/>
              <a:t>selecionada</a:t>
            </a:r>
            <a:endParaRPr lang="pt-BR" sz="1900" dirty="0"/>
          </a:p>
          <a:p>
            <a:pPr lvl="1"/>
            <a:r>
              <a:rPr lang="pt-BR" sz="1900" dirty="0"/>
              <a:t>Análise Estática</a:t>
            </a:r>
            <a:r>
              <a:rPr lang="pt-BR" sz="1900" dirty="0" smtClean="0"/>
              <a:t>.</a:t>
            </a:r>
          </a:p>
          <a:p>
            <a:r>
              <a:rPr lang="pt-BR" sz="1900" dirty="0" smtClean="0"/>
              <a:t>Análise dinâmica;</a:t>
            </a:r>
          </a:p>
          <a:p>
            <a:pPr lvl="1"/>
            <a:r>
              <a:rPr lang="pt-BR" sz="1900" dirty="0"/>
              <a:t>Modelo médio por variáveis de </a:t>
            </a:r>
            <a:r>
              <a:rPr lang="pt-BR" sz="1900" dirty="0" smtClean="0"/>
              <a:t>estado;</a:t>
            </a:r>
            <a:endParaRPr lang="pt-BR" sz="1900" dirty="0"/>
          </a:p>
          <a:p>
            <a:pPr lvl="1"/>
            <a:r>
              <a:rPr lang="pt-BR" sz="1900" dirty="0"/>
              <a:t>Validação de cada modelo para cada conversor;</a:t>
            </a:r>
          </a:p>
          <a:p>
            <a:r>
              <a:rPr lang="pt-BR" sz="1900" dirty="0" smtClean="0"/>
              <a:t>Projeto do EPS;</a:t>
            </a:r>
          </a:p>
          <a:p>
            <a:r>
              <a:rPr lang="pt-BR" sz="1900" dirty="0" smtClean="0"/>
              <a:t>Resultados;</a:t>
            </a:r>
          </a:p>
          <a:p>
            <a:r>
              <a:rPr lang="pt-BR" sz="1900" dirty="0" smtClean="0"/>
              <a:t>Conclusões.</a:t>
            </a:r>
            <a:endParaRPr lang="pt-BR" sz="19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ÍNDICE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AutoShape 2" descr="https://upload.wikimedia.org/wikipedia/pt/a/ad/Inpe_logo2.png"/>
          <p:cNvSpPr>
            <a:spLocks noChangeAspect="1" noChangeArrowheads="1"/>
          </p:cNvSpPr>
          <p:nvPr/>
        </p:nvSpPr>
        <p:spPr bwMode="auto">
          <a:xfrm>
            <a:off x="155575" y="-639763"/>
            <a:ext cx="13811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https://upload.wikimedia.org/wikipedia/pt/a/ad/Inpe_logo2.png"/>
          <p:cNvSpPr>
            <a:spLocks noChangeAspect="1" noChangeArrowheads="1"/>
          </p:cNvSpPr>
          <p:nvPr/>
        </p:nvSpPr>
        <p:spPr bwMode="auto">
          <a:xfrm>
            <a:off x="307975" y="-487363"/>
            <a:ext cx="13811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6" descr="https://upload.wikimedia.org/wikipedia/pt/a/ad/Inpe_logo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14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95300" y="361950"/>
            <a:ext cx="8397240" cy="704850"/>
          </a:xfrm>
        </p:spPr>
        <p:txBody>
          <a:bodyPr/>
          <a:lstStyle/>
          <a:p>
            <a:r>
              <a:rPr lang="pt-BR" sz="3200" dirty="0" smtClean="0"/>
              <a:t>CONCLUSÃO</a:t>
            </a:r>
            <a:endParaRPr lang="pt-BR" sz="32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311150" y="1715486"/>
            <a:ext cx="8524876" cy="4228114"/>
          </a:xfrm>
        </p:spPr>
        <p:txBody>
          <a:bodyPr/>
          <a:lstStyle/>
          <a:p>
            <a:pPr algn="just"/>
            <a:r>
              <a:rPr lang="pt-BR" dirty="0" smtClean="0"/>
              <a:t>Foi proposta </a:t>
            </a:r>
            <a:r>
              <a:rPr lang="pt-BR" dirty="0"/>
              <a:t>uma modificação na arquitetura do </a:t>
            </a:r>
            <a:r>
              <a:rPr lang="pt-BR" dirty="0" smtClean="0"/>
              <a:t>EPS, com base no conceito </a:t>
            </a:r>
            <a:r>
              <a:rPr lang="pt-BR" dirty="0"/>
              <a:t>de conversores empilhados </a:t>
            </a:r>
            <a:r>
              <a:rPr lang="pt-BR" dirty="0" smtClean="0"/>
              <a:t>buscando a </a:t>
            </a:r>
            <a:r>
              <a:rPr lang="pt-BR" dirty="0"/>
              <a:t>redução do processamento redundante de </a:t>
            </a:r>
            <a:r>
              <a:rPr lang="pt-BR" dirty="0" smtClean="0"/>
              <a:t>energia;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Os conversores usados na nova topologia foram definidos a </a:t>
            </a:r>
            <a:r>
              <a:rPr lang="pt-BR" dirty="0"/>
              <a:t>partir das restrições da </a:t>
            </a:r>
            <a:r>
              <a:rPr lang="pt-BR" dirty="0" smtClean="0"/>
              <a:t>aplicação;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Foi visto o resultado da análise estática, traduzido nos gráficos das características estáticas dos conversores adotados, que serão usados </a:t>
            </a:r>
            <a:r>
              <a:rPr lang="pt-BR" dirty="0"/>
              <a:t>n</a:t>
            </a:r>
            <a:r>
              <a:rPr lang="pt-BR" dirty="0" smtClean="0"/>
              <a:t>o </a:t>
            </a:r>
            <a:r>
              <a:rPr lang="pt-BR" dirty="0"/>
              <a:t>projeto dos </a:t>
            </a:r>
            <a:r>
              <a:rPr lang="pt-BR" dirty="0" smtClean="0"/>
              <a:t>indutores.</a:t>
            </a:r>
            <a:endParaRPr lang="pt-BR" i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6642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Arquitetura proposta de EPS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3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AutoShape 2" descr="https://upload.wikimedia.org/wikipedia/pt/a/ad/Inpe_logo2.png"/>
          <p:cNvSpPr>
            <a:spLocks noChangeAspect="1" noChangeArrowheads="1"/>
          </p:cNvSpPr>
          <p:nvPr/>
        </p:nvSpPr>
        <p:spPr bwMode="auto">
          <a:xfrm>
            <a:off x="155575" y="-639763"/>
            <a:ext cx="13811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6" descr="https://upload.wikimedia.org/wikipedia/pt/a/ad/Inpe_logo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0"/>
          </p:nvPr>
        </p:nvSpPr>
        <p:spPr>
          <a:xfrm>
            <a:off x="460375" y="3343275"/>
            <a:ext cx="7912100" cy="581025"/>
          </a:xfrm>
        </p:spPr>
        <p:txBody>
          <a:bodyPr/>
          <a:lstStyle/>
          <a:p>
            <a:pPr marL="0" indent="0" algn="ctr">
              <a:buNone/>
            </a:pPr>
            <a:r>
              <a:rPr lang="pt-BR" sz="3200" dirty="0"/>
              <a:t>ANÁLISE DINÂMICA</a:t>
            </a:r>
          </a:p>
        </p:txBody>
      </p:sp>
    </p:spTree>
    <p:extLst>
      <p:ext uri="{BB962C8B-B14F-4D97-AF65-F5344CB8AC3E}">
        <p14:creationId xmlns:p14="http://schemas.microsoft.com/office/powerpoint/2010/main" val="199134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95300" y="361950"/>
            <a:ext cx="8191500" cy="704850"/>
          </a:xfrm>
        </p:spPr>
        <p:txBody>
          <a:bodyPr/>
          <a:lstStyle/>
          <a:p>
            <a:r>
              <a:rPr lang="pt-BR" dirty="0" smtClean="0"/>
              <a:t>ANÁLISE DINÂMICA</a:t>
            </a:r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6515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Conversor </a:t>
            </a:r>
            <a:r>
              <a:rPr lang="pt-BR" sz="2400" b="1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pt-BR" sz="2400" b="1" dirty="0" err="1" smtClean="0">
                <a:solidFill>
                  <a:schemeClr val="accent1">
                    <a:lumMod val="75000"/>
                  </a:schemeClr>
                </a:solidFill>
              </a:rPr>
              <a:t>oost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64210" y="5750996"/>
            <a:ext cx="8326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Fig. 15– </a:t>
            </a:r>
            <a:r>
              <a:rPr lang="pt-BR" dirty="0"/>
              <a:t>Arquitetura </a:t>
            </a:r>
            <a:r>
              <a:rPr lang="pt-BR" dirty="0" smtClean="0"/>
              <a:t>utilizada para gerar o modelo médio de pequenos sinais.</a:t>
            </a:r>
            <a:endParaRPr lang="pt-BR" dirty="0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695011"/>
            <a:ext cx="6943725" cy="403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20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95300" y="361950"/>
            <a:ext cx="8191500" cy="704850"/>
          </a:xfrm>
        </p:spPr>
        <p:txBody>
          <a:bodyPr/>
          <a:lstStyle/>
          <a:p>
            <a:r>
              <a:rPr lang="pt-BR" dirty="0" smtClean="0"/>
              <a:t>ANÁLISE DINÂMICA</a:t>
            </a:r>
            <a:endParaRPr lang="pt-BR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6515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Conversor </a:t>
            </a:r>
            <a:r>
              <a:rPr lang="pt-BR" sz="2400" b="1" dirty="0" err="1">
                <a:solidFill>
                  <a:schemeClr val="accent1">
                    <a:lumMod val="75000"/>
                  </a:schemeClr>
                </a:solidFill>
              </a:rPr>
              <a:t>boost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3" name="Objeto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008238"/>
              </p:ext>
            </p:extLst>
          </p:nvPr>
        </p:nvGraphicFramePr>
        <p:xfrm>
          <a:off x="304034" y="3495673"/>
          <a:ext cx="19526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86" name="Equation" r:id="rId4" imgW="1955800" imgH="419100" progId="Equation.DSMT4">
                  <p:embed/>
                </p:oleObj>
              </mc:Choice>
              <mc:Fallback>
                <p:oleObj name="Equation" r:id="rId4" imgW="1955800" imgH="419100" progId="Equation.DSMT4">
                  <p:embed/>
                  <p:pic>
                    <p:nvPicPr>
                      <p:cNvPr id="0" name="Objeto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34" y="3495673"/>
                        <a:ext cx="19526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134849"/>
              </p:ext>
            </p:extLst>
          </p:nvPr>
        </p:nvGraphicFramePr>
        <p:xfrm>
          <a:off x="262254" y="4905375"/>
          <a:ext cx="34099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87" name="Equation" r:id="rId6" imgW="3403440" imgH="863280" progId="Equation.DSMT4">
                  <p:embed/>
                </p:oleObj>
              </mc:Choice>
              <mc:Fallback>
                <p:oleObj name="Equation" r:id="rId6" imgW="3403440" imgH="863280" progId="Equation.DSMT4">
                  <p:embed/>
                  <p:pic>
                    <p:nvPicPr>
                      <p:cNvPr id="0" name="Objeto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4" y="4905375"/>
                        <a:ext cx="340995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Imagem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440" y="1797048"/>
            <a:ext cx="4804410" cy="4044951"/>
          </a:xfrm>
          <a:prstGeom prst="rect">
            <a:avLst/>
          </a:prstGeom>
        </p:spPr>
      </p:pic>
      <p:sp>
        <p:nvSpPr>
          <p:cNvPr id="42" name="CaixaDeTexto 41"/>
          <p:cNvSpPr txBox="1"/>
          <p:nvPr/>
        </p:nvSpPr>
        <p:spPr>
          <a:xfrm>
            <a:off x="3672204" y="5851722"/>
            <a:ext cx="5247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Fig.16 - Validação do modelo de pequenos sinais.</a:t>
            </a:r>
            <a:endParaRPr lang="pt-BR" dirty="0"/>
          </a:p>
        </p:txBody>
      </p:sp>
      <p:graphicFrame>
        <p:nvGraphicFramePr>
          <p:cNvPr id="30" name="Objeto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655363"/>
              </p:ext>
            </p:extLst>
          </p:nvPr>
        </p:nvGraphicFramePr>
        <p:xfrm>
          <a:off x="259201" y="4076698"/>
          <a:ext cx="366553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88" name="Equation" r:id="rId9" imgW="3657600" imgH="863280" progId="Equation.DSMT4">
                  <p:embed/>
                </p:oleObj>
              </mc:Choice>
              <mc:Fallback>
                <p:oleObj name="Equation" r:id="rId9" imgW="365760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01" y="4076698"/>
                        <a:ext cx="3665538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905" y="1631775"/>
            <a:ext cx="5007305" cy="42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905" y="1699602"/>
            <a:ext cx="4810945" cy="417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12" y="3723680"/>
            <a:ext cx="16002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604" y="2989268"/>
            <a:ext cx="1714500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604" y="3852659"/>
            <a:ext cx="15875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72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95300" y="361950"/>
            <a:ext cx="8191500" cy="704850"/>
          </a:xfrm>
        </p:spPr>
        <p:txBody>
          <a:bodyPr/>
          <a:lstStyle/>
          <a:p>
            <a:r>
              <a:rPr lang="pt-BR" dirty="0" smtClean="0"/>
              <a:t>ANÁLISE DINÂMICA</a:t>
            </a:r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6515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Regulação de Tensão de Entrada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90500" y="5873400"/>
            <a:ext cx="637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Fig.19 - </a:t>
            </a:r>
            <a:r>
              <a:rPr lang="pt-BR" dirty="0" err="1" smtClean="0"/>
              <a:t>Boost</a:t>
            </a:r>
            <a:r>
              <a:rPr lang="pt-BR" dirty="0" smtClean="0"/>
              <a:t>, considerando a interação com o Buck-</a:t>
            </a:r>
            <a:r>
              <a:rPr lang="pt-BR" dirty="0" err="1" smtClean="0"/>
              <a:t>Boost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565899" y="1969695"/>
            <a:ext cx="22828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Modelo agregado não produz mudança significativas.</a:t>
            </a:r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" y="1617806"/>
            <a:ext cx="6072982" cy="4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24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95300" y="361950"/>
            <a:ext cx="8191500" cy="704850"/>
          </a:xfrm>
        </p:spPr>
        <p:txBody>
          <a:bodyPr/>
          <a:lstStyle/>
          <a:p>
            <a:r>
              <a:rPr lang="pt-BR" dirty="0" smtClean="0"/>
              <a:t>ANÁLISE DINÂMICA</a:t>
            </a:r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6515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Regulação de Tensão de Entrada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909072"/>
              </p:ext>
            </p:extLst>
          </p:nvPr>
        </p:nvGraphicFramePr>
        <p:xfrm>
          <a:off x="664210" y="1893411"/>
          <a:ext cx="2622861" cy="1226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693"/>
                <a:gridCol w="499110"/>
                <a:gridCol w="551498"/>
                <a:gridCol w="543560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Ro (Ω)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Vpv (V)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Voc (V)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50 </a:t>
                      </a:r>
                      <a:r>
                        <a:rPr lang="pt-BR" sz="1000" baseline="300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6,8 </a:t>
                      </a:r>
                      <a:r>
                        <a:rPr lang="pt-BR" sz="1000" baseline="30000">
                          <a:effectLst/>
                        </a:rPr>
                        <a:t>3</a:t>
                      </a:r>
                      <a:r>
                        <a:rPr lang="pt-BR" sz="1000">
                          <a:effectLst/>
                        </a:rPr>
                        <a:t> 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4,2 </a:t>
                      </a:r>
                      <a:r>
                        <a:rPr lang="pt-BR" sz="1000" baseline="30000">
                          <a:effectLst/>
                        </a:rPr>
                        <a:t>5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200 </a:t>
                      </a:r>
                      <a:r>
                        <a:rPr lang="pt-BR" sz="1000" baseline="30000">
                          <a:effectLst/>
                        </a:rPr>
                        <a:t>2</a:t>
                      </a:r>
                      <a:r>
                        <a:rPr lang="pt-BR" sz="1000">
                          <a:effectLst/>
                        </a:rPr>
                        <a:t> 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6,8 </a:t>
                      </a:r>
                      <a:r>
                        <a:rPr lang="pt-BR" sz="1000" baseline="30000">
                          <a:effectLst/>
                        </a:rPr>
                        <a:t>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4,2 </a:t>
                      </a:r>
                      <a:r>
                        <a:rPr lang="pt-BR" sz="1000" baseline="30000" dirty="0">
                          <a:effectLst/>
                        </a:rPr>
                        <a:t>5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50 </a:t>
                      </a:r>
                      <a:r>
                        <a:rPr lang="pt-BR" sz="1000" baseline="300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6,8 </a:t>
                      </a:r>
                      <a:r>
                        <a:rPr lang="pt-BR" sz="1000" baseline="30000">
                          <a:effectLst/>
                        </a:rPr>
                        <a:t>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3,4 </a:t>
                      </a:r>
                      <a:r>
                        <a:rPr lang="pt-BR" sz="1000" baseline="30000" dirty="0">
                          <a:effectLst/>
                        </a:rPr>
                        <a:t>6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200 </a:t>
                      </a:r>
                      <a:r>
                        <a:rPr lang="pt-BR" sz="1000" baseline="300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6,8 </a:t>
                      </a:r>
                      <a:r>
                        <a:rPr lang="pt-BR" sz="1000" baseline="30000">
                          <a:effectLst/>
                        </a:rPr>
                        <a:t>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3,4 </a:t>
                      </a:r>
                      <a:r>
                        <a:rPr lang="pt-BR" sz="1000" baseline="30000" dirty="0">
                          <a:effectLst/>
                        </a:rPr>
                        <a:t>6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50 </a:t>
                      </a:r>
                      <a:r>
                        <a:rPr lang="pt-BR" sz="1000" baseline="300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3,4 </a:t>
                      </a:r>
                      <a:r>
                        <a:rPr lang="pt-BR" sz="1000" baseline="30000">
                          <a:effectLst/>
                        </a:rPr>
                        <a:t>4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3,4 </a:t>
                      </a:r>
                      <a:r>
                        <a:rPr lang="pt-BR" sz="1000" baseline="30000">
                          <a:effectLst/>
                        </a:rPr>
                        <a:t>6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200 </a:t>
                      </a:r>
                      <a:r>
                        <a:rPr lang="pt-BR" sz="1000" baseline="300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3,4 </a:t>
                      </a:r>
                      <a:r>
                        <a:rPr lang="pt-BR" sz="1000" baseline="30000">
                          <a:effectLst/>
                        </a:rPr>
                        <a:t>4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3,4 </a:t>
                      </a:r>
                      <a:r>
                        <a:rPr lang="pt-BR" sz="1000" baseline="30000" dirty="0">
                          <a:effectLst/>
                        </a:rPr>
                        <a:t>6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138996"/>
              </p:ext>
            </p:extLst>
          </p:nvPr>
        </p:nvGraphicFramePr>
        <p:xfrm>
          <a:off x="817283" y="2060893"/>
          <a:ext cx="495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57" name="Equation" r:id="rId4" imgW="494870" imgH="215713" progId="Equation.DSMT4">
                  <p:embed/>
                </p:oleObj>
              </mc:Choice>
              <mc:Fallback>
                <p:oleObj name="Equation" r:id="rId4" imgW="494870" imgH="215713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83" y="2060893"/>
                        <a:ext cx="495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599571"/>
              </p:ext>
            </p:extLst>
          </p:nvPr>
        </p:nvGraphicFramePr>
        <p:xfrm>
          <a:off x="817283" y="2228533"/>
          <a:ext cx="5048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58" name="Equation" r:id="rId6" imgW="507780" imgH="215806" progId="Equation.DSMT4">
                  <p:embed/>
                </p:oleObj>
              </mc:Choice>
              <mc:Fallback>
                <p:oleObj name="Equation" r:id="rId6" imgW="507780" imgH="215806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83" y="2228533"/>
                        <a:ext cx="5048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771449"/>
              </p:ext>
            </p:extLst>
          </p:nvPr>
        </p:nvGraphicFramePr>
        <p:xfrm>
          <a:off x="817283" y="2403793"/>
          <a:ext cx="5048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59" name="Equation" r:id="rId8" imgW="507780" imgH="215806" progId="Equation.DSMT4">
                  <p:embed/>
                </p:oleObj>
              </mc:Choice>
              <mc:Fallback>
                <p:oleObj name="Equation" r:id="rId8" imgW="507780" imgH="215806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83" y="2403793"/>
                        <a:ext cx="5048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050561"/>
              </p:ext>
            </p:extLst>
          </p:nvPr>
        </p:nvGraphicFramePr>
        <p:xfrm>
          <a:off x="817283" y="2579053"/>
          <a:ext cx="5048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60" name="Equation" r:id="rId10" imgW="507780" imgH="215806" progId="Equation.DSMT4">
                  <p:embed/>
                </p:oleObj>
              </mc:Choice>
              <mc:Fallback>
                <p:oleObj name="Equation" r:id="rId10" imgW="507780" imgH="215806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83" y="2579053"/>
                        <a:ext cx="5048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181424"/>
              </p:ext>
            </p:extLst>
          </p:nvPr>
        </p:nvGraphicFramePr>
        <p:xfrm>
          <a:off x="817283" y="2775585"/>
          <a:ext cx="5048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61" name="Equation" r:id="rId12" imgW="507780" imgH="215806" progId="Equation.DSMT4">
                  <p:embed/>
                </p:oleObj>
              </mc:Choice>
              <mc:Fallback>
                <p:oleObj name="Equation" r:id="rId12" imgW="507780" imgH="215806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83" y="2775585"/>
                        <a:ext cx="5048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812901"/>
              </p:ext>
            </p:extLst>
          </p:nvPr>
        </p:nvGraphicFramePr>
        <p:xfrm>
          <a:off x="817283" y="2907982"/>
          <a:ext cx="5048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62" name="Equation" r:id="rId14" imgW="507780" imgH="215806" progId="Equation.DSMT4">
                  <p:embed/>
                </p:oleObj>
              </mc:Choice>
              <mc:Fallback>
                <p:oleObj name="Equation" r:id="rId14" imgW="507780" imgH="215806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83" y="2907982"/>
                        <a:ext cx="5048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tângulo 22"/>
          <p:cNvSpPr/>
          <p:nvPr/>
        </p:nvSpPr>
        <p:spPr>
          <a:xfrm>
            <a:off x="631190" y="3173736"/>
            <a:ext cx="26479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aseline="30000" dirty="0"/>
              <a:t>1</a:t>
            </a:r>
            <a:r>
              <a:rPr lang="pt-BR" sz="1000" dirty="0"/>
              <a:t> Resistência para carga nominal </a:t>
            </a:r>
          </a:p>
          <a:p>
            <a:r>
              <a:rPr lang="pt-BR" sz="1000" baseline="30000" dirty="0"/>
              <a:t>2</a:t>
            </a:r>
            <a:r>
              <a:rPr lang="pt-BR" sz="1000" dirty="0"/>
              <a:t> Resistência para carga mínima</a:t>
            </a:r>
          </a:p>
          <a:p>
            <a:r>
              <a:rPr lang="pt-BR" sz="1000" baseline="30000" dirty="0"/>
              <a:t>3</a:t>
            </a:r>
            <a:r>
              <a:rPr lang="pt-BR" sz="1000" dirty="0"/>
              <a:t> Tensão do arranjo PV no MPP</a:t>
            </a:r>
          </a:p>
          <a:p>
            <a:r>
              <a:rPr lang="pt-BR" sz="1000" baseline="30000" dirty="0"/>
              <a:t>4</a:t>
            </a:r>
            <a:r>
              <a:rPr lang="pt-BR" sz="1000" dirty="0"/>
              <a:t> Mínima tensão de operação do arranjo PV</a:t>
            </a:r>
          </a:p>
          <a:p>
            <a:r>
              <a:rPr lang="pt-BR" sz="1000" baseline="30000" dirty="0"/>
              <a:t>5</a:t>
            </a:r>
            <a:r>
              <a:rPr lang="pt-BR" sz="1000" dirty="0"/>
              <a:t> Tensão para bateria carregada</a:t>
            </a:r>
          </a:p>
          <a:p>
            <a:r>
              <a:rPr lang="pt-BR" sz="1000" baseline="30000" dirty="0"/>
              <a:t>6</a:t>
            </a:r>
            <a:r>
              <a:rPr lang="pt-BR" sz="1000" dirty="0"/>
              <a:t> Tensão para bateria descarregada</a:t>
            </a:r>
          </a:p>
        </p:txBody>
      </p:sp>
      <p:pic>
        <p:nvPicPr>
          <p:cNvPr id="24" name="Imagem 23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40" y="1883632"/>
            <a:ext cx="5233670" cy="4020267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3520440" y="5903899"/>
            <a:ext cx="531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Fig.18 - Validação do modelo de pequenos sinais.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5975349" y="2032755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Gv_d2</a:t>
            </a:r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5547360" y="2217421"/>
            <a:ext cx="518795" cy="69198"/>
          </a:xfrm>
          <a:prstGeom prst="straightConnector1">
            <a:avLst/>
          </a:prstGeom>
          <a:ln w="317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54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95300" y="361950"/>
            <a:ext cx="8191500" cy="704850"/>
          </a:xfrm>
        </p:spPr>
        <p:txBody>
          <a:bodyPr/>
          <a:lstStyle/>
          <a:p>
            <a:r>
              <a:rPr lang="pt-BR" dirty="0" smtClean="0"/>
              <a:t>ANÁLISE DINÂMICA</a:t>
            </a:r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6515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Conversor </a:t>
            </a:r>
            <a:r>
              <a:rPr lang="pt-BR" sz="2400" b="1" dirty="0" err="1" smtClean="0">
                <a:solidFill>
                  <a:schemeClr val="accent1">
                    <a:lumMod val="75000"/>
                  </a:schemeClr>
                </a:solidFill>
              </a:rPr>
              <a:t>buck-boost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64210" y="5750996"/>
            <a:ext cx="8326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Fig. 15– </a:t>
            </a:r>
            <a:r>
              <a:rPr lang="pt-BR" dirty="0"/>
              <a:t>Arquitetura </a:t>
            </a:r>
            <a:r>
              <a:rPr lang="pt-BR" dirty="0" smtClean="0"/>
              <a:t>utilizada para gerar o modelo médio de pequenos sinais.</a:t>
            </a:r>
            <a:endParaRPr lang="pt-BR" dirty="0"/>
          </a:p>
        </p:txBody>
      </p: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676400"/>
            <a:ext cx="7124700" cy="407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14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95300" y="361950"/>
            <a:ext cx="8191500" cy="704850"/>
          </a:xfrm>
        </p:spPr>
        <p:txBody>
          <a:bodyPr/>
          <a:lstStyle/>
          <a:p>
            <a:r>
              <a:rPr lang="pt-BR" dirty="0" smtClean="0"/>
              <a:t>ANÁLISE DINÂMICA</a:t>
            </a:r>
            <a:endParaRPr lang="pt-BR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6515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Conversor </a:t>
            </a:r>
            <a:r>
              <a:rPr lang="pt-BR" sz="2400" b="1" dirty="0" err="1" smtClean="0">
                <a:solidFill>
                  <a:schemeClr val="accent1">
                    <a:lumMod val="75000"/>
                  </a:schemeClr>
                </a:solidFill>
              </a:rPr>
              <a:t>buck-boost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3" name="Objeto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174298"/>
              </p:ext>
            </p:extLst>
          </p:nvPr>
        </p:nvGraphicFramePr>
        <p:xfrm>
          <a:off x="388711" y="2715306"/>
          <a:ext cx="19526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41" name="Equation" r:id="rId4" imgW="1955800" imgH="419100" progId="Equation.DSMT4">
                  <p:embed/>
                </p:oleObj>
              </mc:Choice>
              <mc:Fallback>
                <p:oleObj name="Equation" r:id="rId4" imgW="1955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11" y="2715306"/>
                        <a:ext cx="19526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00303"/>
              </p:ext>
            </p:extLst>
          </p:nvPr>
        </p:nvGraphicFramePr>
        <p:xfrm>
          <a:off x="319088" y="4648200"/>
          <a:ext cx="309245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42" name="Equation" r:id="rId6" imgW="3085920" imgH="850680" progId="Equation.DSMT4">
                  <p:embed/>
                </p:oleObj>
              </mc:Choice>
              <mc:Fallback>
                <p:oleObj name="Equation" r:id="rId6" imgW="308592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4648200"/>
                        <a:ext cx="309245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CaixaDeTexto 41"/>
          <p:cNvSpPr txBox="1"/>
          <p:nvPr/>
        </p:nvSpPr>
        <p:spPr>
          <a:xfrm>
            <a:off x="3550643" y="5851722"/>
            <a:ext cx="5372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Fig.20 - Validação do modelo de pequenos sinais.</a:t>
            </a:r>
            <a:endParaRPr lang="pt-BR" dirty="0"/>
          </a:p>
        </p:txBody>
      </p:sp>
      <p:sp>
        <p:nvSpPr>
          <p:cNvPr id="16" name="Rectangle 55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60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61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62"/>
          <p:cNvSpPr>
            <a:spLocks noChangeArrowheads="1"/>
          </p:cNvSpPr>
          <p:nvPr/>
        </p:nvSpPr>
        <p:spPr bwMode="auto">
          <a:xfrm>
            <a:off x="0" y="1238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6" name="Objeto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623713"/>
              </p:ext>
            </p:extLst>
          </p:nvPr>
        </p:nvGraphicFramePr>
        <p:xfrm>
          <a:off x="220663" y="3619500"/>
          <a:ext cx="33337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43" name="Equation" r:id="rId8" imgW="3327120" imgH="863280" progId="Equation.DSMT4">
                  <p:embed/>
                </p:oleObj>
              </mc:Choice>
              <mc:Fallback>
                <p:oleObj name="Equation" r:id="rId8" imgW="332712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3" y="3619500"/>
                        <a:ext cx="333375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Imagem 34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429" y="1627506"/>
            <a:ext cx="5324646" cy="4408882"/>
          </a:xfrm>
          <a:prstGeom prst="rect">
            <a:avLst/>
          </a:prstGeom>
        </p:spPr>
      </p:pic>
      <p:pic>
        <p:nvPicPr>
          <p:cNvPr id="37" name="Picture 134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887" y="1627506"/>
            <a:ext cx="5353896" cy="459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35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328" y="1627506"/>
            <a:ext cx="5407454" cy="459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35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738" y="3866803"/>
            <a:ext cx="20320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69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95300" y="361950"/>
            <a:ext cx="8191500" cy="704850"/>
          </a:xfrm>
        </p:spPr>
        <p:txBody>
          <a:bodyPr/>
          <a:lstStyle/>
          <a:p>
            <a:r>
              <a:rPr lang="pt-BR" dirty="0"/>
              <a:t>ANÁLISE DINÂMICA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6515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Variação da função de transferência  do </a:t>
            </a:r>
            <a:r>
              <a:rPr lang="pt-BR" sz="2400" b="1" dirty="0" err="1" smtClean="0">
                <a:solidFill>
                  <a:schemeClr val="accent1">
                    <a:lumMod val="75000"/>
                  </a:schemeClr>
                </a:solidFill>
              </a:rPr>
              <a:t>buck-boost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9" y="1779270"/>
            <a:ext cx="3888677" cy="3552825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076787"/>
              </p:ext>
            </p:extLst>
          </p:nvPr>
        </p:nvGraphicFramePr>
        <p:xfrm>
          <a:off x="5448300" y="1981549"/>
          <a:ext cx="1938782" cy="1070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7448"/>
                <a:gridCol w="619760"/>
                <a:gridCol w="401574"/>
              </a:tblGrid>
              <a:tr h="2103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Funções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effectLst/>
                        </a:rPr>
                        <a:t>io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Voc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03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effectLst/>
                        </a:rPr>
                        <a:t>max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4,2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39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min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4,2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39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effectLst/>
                        </a:rPr>
                        <a:t>max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3,4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2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min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3,4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158309"/>
              </p:ext>
            </p:extLst>
          </p:nvPr>
        </p:nvGraphicFramePr>
        <p:xfrm>
          <a:off x="5557863" y="2189480"/>
          <a:ext cx="4857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93" name="Equation" r:id="rId5" imgW="482181" imgH="215713" progId="Equation.DSMT4">
                  <p:embed/>
                </p:oleObj>
              </mc:Choice>
              <mc:Fallback>
                <p:oleObj name="Equation" r:id="rId5" imgW="482181" imgH="21571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63" y="2189480"/>
                        <a:ext cx="48577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660070"/>
              </p:ext>
            </p:extLst>
          </p:nvPr>
        </p:nvGraphicFramePr>
        <p:xfrm>
          <a:off x="5575300" y="2387600"/>
          <a:ext cx="495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94" name="Equation" r:id="rId7" imgW="494870" imgH="215713" progId="Equation.DSMT4">
                  <p:embed/>
                </p:oleObj>
              </mc:Choice>
              <mc:Fallback>
                <p:oleObj name="Equation" r:id="rId7" imgW="494870" imgH="21571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2387600"/>
                        <a:ext cx="495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259254"/>
              </p:ext>
            </p:extLst>
          </p:nvPr>
        </p:nvGraphicFramePr>
        <p:xfrm>
          <a:off x="5575300" y="2616200"/>
          <a:ext cx="495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95" name="Equation" r:id="rId9" imgW="494870" imgH="215713" progId="Equation.DSMT4">
                  <p:embed/>
                </p:oleObj>
              </mc:Choice>
              <mc:Fallback>
                <p:oleObj name="Equation" r:id="rId9" imgW="494870" imgH="215713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2616200"/>
                        <a:ext cx="495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215971"/>
              </p:ext>
            </p:extLst>
          </p:nvPr>
        </p:nvGraphicFramePr>
        <p:xfrm>
          <a:off x="5575300" y="2819400"/>
          <a:ext cx="495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96" name="Equation" r:id="rId11" imgW="494870" imgH="215713" progId="Equation.DSMT4">
                  <p:embed/>
                </p:oleObj>
              </mc:Choice>
              <mc:Fallback>
                <p:oleObj name="Equation" r:id="rId11" imgW="494870" imgH="2157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2819400"/>
                        <a:ext cx="495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305142" y="5729364"/>
            <a:ext cx="573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Fig.21 - Validação do modelo de pequenos sinais.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324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95300" y="361950"/>
            <a:ext cx="8191500" cy="704850"/>
          </a:xfrm>
        </p:spPr>
        <p:txBody>
          <a:bodyPr/>
          <a:lstStyle/>
          <a:p>
            <a:r>
              <a:rPr lang="pt-BR" dirty="0"/>
              <a:t>ANÁLISE DINÂMICA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6515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Variações paramétricas do conversor </a:t>
            </a:r>
            <a:r>
              <a:rPr lang="pt-BR" sz="2400" b="1" dirty="0" err="1" smtClean="0">
                <a:solidFill>
                  <a:schemeClr val="accent1">
                    <a:lumMod val="75000"/>
                  </a:schemeClr>
                </a:solidFill>
              </a:rPr>
              <a:t>buck-boost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52451" y="5459550"/>
            <a:ext cx="78066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G</a:t>
            </a:r>
            <a:r>
              <a:rPr lang="pt-BR" sz="2000" baseline="-25000" dirty="0" smtClean="0"/>
              <a:t>(</a:t>
            </a:r>
            <a:r>
              <a:rPr lang="pt-BR" sz="2000" baseline="-25000" dirty="0" err="1" smtClean="0"/>
              <a:t>ibat,d</a:t>
            </a:r>
            <a:r>
              <a:rPr lang="pt-BR" sz="2000" baseline="-25000" dirty="0" smtClean="0"/>
              <a:t>)2 </a:t>
            </a:r>
            <a:r>
              <a:rPr lang="pt-BR" sz="2000" dirty="0"/>
              <a:t>(</a:t>
            </a:r>
            <a:r>
              <a:rPr lang="pt-BR" sz="2000" dirty="0" smtClean="0"/>
              <a:t>s),modelo </a:t>
            </a:r>
            <a:r>
              <a:rPr lang="pt-BR" sz="2000" dirty="0"/>
              <a:t>não </a:t>
            </a:r>
            <a:r>
              <a:rPr lang="pt-BR" sz="2000" dirty="0" smtClean="0"/>
              <a:t>agregado, G</a:t>
            </a:r>
            <a:r>
              <a:rPr lang="pt-BR" sz="2000" baseline="-25000" dirty="0" smtClean="0"/>
              <a:t>(</a:t>
            </a:r>
            <a:r>
              <a:rPr lang="pt-BR" sz="2000" baseline="-25000" dirty="0" err="1" smtClean="0"/>
              <a:t>ibat,d</a:t>
            </a:r>
            <a:r>
              <a:rPr lang="pt-BR" sz="2000" baseline="-25000" dirty="0" smtClean="0"/>
              <a:t>)1 </a:t>
            </a:r>
            <a:r>
              <a:rPr lang="pt-BR" sz="2000" dirty="0"/>
              <a:t>(s) e G</a:t>
            </a:r>
            <a:r>
              <a:rPr lang="pt-BR" sz="2000" baseline="-25000" dirty="0"/>
              <a:t>(</a:t>
            </a:r>
            <a:r>
              <a:rPr lang="pt-BR" sz="2000" baseline="-25000" dirty="0" err="1"/>
              <a:t>ibat,d</a:t>
            </a:r>
            <a:r>
              <a:rPr lang="pt-BR" sz="2000" baseline="-25000" dirty="0"/>
              <a:t>)3 </a:t>
            </a:r>
            <a:r>
              <a:rPr lang="pt-BR" sz="2000" dirty="0"/>
              <a:t>(s) representam o modelo </a:t>
            </a:r>
            <a:r>
              <a:rPr lang="pt-BR" sz="2000" dirty="0" smtClean="0"/>
              <a:t>agregado para </a:t>
            </a:r>
            <a:r>
              <a:rPr lang="pt-BR" sz="2000" dirty="0" err="1" smtClean="0"/>
              <a:t>max</a:t>
            </a:r>
            <a:r>
              <a:rPr lang="pt-BR" sz="2000" dirty="0" smtClean="0"/>
              <a:t>{</a:t>
            </a:r>
            <a:r>
              <a:rPr lang="pt-BR" sz="2000" dirty="0" err="1" smtClean="0"/>
              <a:t>ib</a:t>
            </a:r>
            <a:r>
              <a:rPr lang="pt-BR" sz="2000" dirty="0"/>
              <a:t>} e </a:t>
            </a:r>
            <a:r>
              <a:rPr lang="pt-BR" sz="2000" dirty="0" smtClean="0"/>
              <a:t> min{</a:t>
            </a:r>
            <a:r>
              <a:rPr lang="pt-BR" sz="2000" dirty="0" err="1" smtClean="0"/>
              <a:t>ib</a:t>
            </a:r>
            <a:r>
              <a:rPr lang="pt-BR" sz="2000" dirty="0"/>
              <a:t>} .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" y="1689457"/>
            <a:ext cx="3680778" cy="283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564" y="1634490"/>
            <a:ext cx="3834607" cy="287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693420" y="4611486"/>
            <a:ext cx="782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Fig.22 - </a:t>
            </a:r>
            <a:r>
              <a:rPr lang="pt-BR" dirty="0"/>
              <a:t>Variação da planta devido a corrente do conversor </a:t>
            </a:r>
            <a:r>
              <a:rPr lang="pt-BR" dirty="0" err="1" smtClean="0"/>
              <a:t>boost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30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AutoShape 2" descr="https://upload.wikimedia.org/wikipedia/pt/a/ad/Inpe_logo2.png"/>
          <p:cNvSpPr>
            <a:spLocks noChangeAspect="1" noChangeArrowheads="1"/>
          </p:cNvSpPr>
          <p:nvPr/>
        </p:nvSpPr>
        <p:spPr bwMode="auto">
          <a:xfrm>
            <a:off x="155575" y="-639763"/>
            <a:ext cx="13811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6" descr="https://upload.wikimedia.org/wikipedia/pt/a/ad/Inpe_logo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0"/>
          </p:nvPr>
        </p:nvSpPr>
        <p:spPr>
          <a:xfrm>
            <a:off x="460375" y="3343275"/>
            <a:ext cx="7912100" cy="581025"/>
          </a:xfrm>
        </p:spPr>
        <p:txBody>
          <a:bodyPr/>
          <a:lstStyle/>
          <a:p>
            <a:pPr marL="0" indent="0" algn="ctr">
              <a:buNone/>
            </a:pPr>
            <a:r>
              <a:rPr lang="pt-BR" sz="3200" dirty="0" smtClean="0"/>
              <a:t>INTRODUÇÃO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21863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AutoShape 2" descr="https://upload.wikimedia.org/wikipedia/pt/a/ad/Inpe_logo2.png"/>
          <p:cNvSpPr>
            <a:spLocks noChangeAspect="1" noChangeArrowheads="1"/>
          </p:cNvSpPr>
          <p:nvPr/>
        </p:nvSpPr>
        <p:spPr bwMode="auto">
          <a:xfrm>
            <a:off x="155575" y="-639763"/>
            <a:ext cx="13811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6" descr="https://upload.wikimedia.org/wikipedia/pt/a/ad/Inpe_logo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0"/>
          </p:nvPr>
        </p:nvSpPr>
        <p:spPr>
          <a:xfrm>
            <a:off x="460375" y="3343275"/>
            <a:ext cx="7912100" cy="581025"/>
          </a:xfrm>
        </p:spPr>
        <p:txBody>
          <a:bodyPr/>
          <a:lstStyle/>
          <a:p>
            <a:pPr marL="0" indent="0" algn="ctr">
              <a:buNone/>
            </a:pPr>
            <a:r>
              <a:rPr lang="pt-BR" sz="3200" dirty="0"/>
              <a:t>PROJETO ELÉTRICO DO EPS</a:t>
            </a:r>
          </a:p>
        </p:txBody>
      </p:sp>
    </p:spTree>
    <p:extLst>
      <p:ext uri="{BB962C8B-B14F-4D97-AF65-F5344CB8AC3E}">
        <p14:creationId xmlns:p14="http://schemas.microsoft.com/office/powerpoint/2010/main" val="176578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95300" y="361950"/>
            <a:ext cx="8397240" cy="704850"/>
          </a:xfrm>
        </p:spPr>
        <p:txBody>
          <a:bodyPr/>
          <a:lstStyle/>
          <a:p>
            <a:r>
              <a:rPr lang="pt-BR" sz="3200" dirty="0" smtClean="0"/>
              <a:t>CONCLUSÃO</a:t>
            </a:r>
            <a:endParaRPr lang="pt-BR" sz="32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311150" y="1956786"/>
            <a:ext cx="8524876" cy="4228114"/>
          </a:xfrm>
        </p:spPr>
        <p:txBody>
          <a:bodyPr/>
          <a:lstStyle/>
          <a:p>
            <a:pPr algn="just"/>
            <a:r>
              <a:rPr lang="pt-BR" dirty="0" smtClean="0"/>
              <a:t>Foi visto o resultado do modelo médio por variáveis de estado aplicado aos conversores;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Foi derivada as funções de transferência para cada variável a ser controlada;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Foi </a:t>
            </a:r>
            <a:r>
              <a:rPr lang="pt-BR" dirty="0"/>
              <a:t>validado cada modelo de cada conversor </a:t>
            </a:r>
            <a:r>
              <a:rPr lang="pt-BR" dirty="0" smtClean="0"/>
              <a:t>aplicando-se </a:t>
            </a:r>
            <a:r>
              <a:rPr lang="pt-BR" dirty="0"/>
              <a:t>um </a:t>
            </a:r>
            <a:r>
              <a:rPr lang="pt-BR" dirty="0" smtClean="0"/>
              <a:t>degrau, distúrbio, em </a:t>
            </a:r>
            <a:r>
              <a:rPr lang="pt-BR" dirty="0"/>
              <a:t>cada variável de </a:t>
            </a:r>
            <a:r>
              <a:rPr lang="pt-BR" dirty="0" smtClean="0"/>
              <a:t>entrada;</a:t>
            </a:r>
          </a:p>
          <a:p>
            <a:pPr marL="0" indent="0" algn="just">
              <a:buNone/>
            </a:pPr>
            <a:endParaRPr lang="pt-BR" i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6642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Análise dinâmica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0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95300" y="361950"/>
            <a:ext cx="8191500" cy="704850"/>
          </a:xfrm>
        </p:spPr>
        <p:txBody>
          <a:bodyPr/>
          <a:lstStyle/>
          <a:p>
            <a:r>
              <a:rPr lang="pt-BR" dirty="0" smtClean="0"/>
              <a:t>PROJETO </a:t>
            </a:r>
            <a:r>
              <a:rPr lang="pt-BR" dirty="0"/>
              <a:t>ELÉTRICO DO EPS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6515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Projeto do Arranjo Fotovoltaico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3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4" name="Objeto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554831"/>
              </p:ext>
            </p:extLst>
          </p:nvPr>
        </p:nvGraphicFramePr>
        <p:xfrm>
          <a:off x="2842260" y="5657850"/>
          <a:ext cx="19907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7" name="Equation" r:id="rId4" imgW="1993680" imgH="380880" progId="Equation.DSMT4">
                  <p:embed/>
                </p:oleObj>
              </mc:Choice>
              <mc:Fallback>
                <p:oleObj name="Equation" r:id="rId4" imgW="1993680" imgH="38088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2260" y="5657850"/>
                        <a:ext cx="1990725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7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9" name="Imagem 3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" y="1990724"/>
            <a:ext cx="3450590" cy="3381375"/>
          </a:xfrm>
          <a:prstGeom prst="rect">
            <a:avLst/>
          </a:prstGeom>
        </p:spPr>
      </p:pic>
      <p:pic>
        <p:nvPicPr>
          <p:cNvPr id="43" name="Imagem 4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450" y="1765300"/>
            <a:ext cx="391795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6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95300" y="361950"/>
            <a:ext cx="8191500" cy="704850"/>
          </a:xfrm>
        </p:spPr>
        <p:txBody>
          <a:bodyPr/>
          <a:lstStyle/>
          <a:p>
            <a:r>
              <a:rPr lang="pt-BR" dirty="0"/>
              <a:t>PROJETO ELÉTRICO DO EPS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6515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Projeto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da Bateria</a:t>
            </a:r>
            <a:endParaRPr lang="pt-BR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08685" y="5892799"/>
            <a:ext cx="3547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Fig.23 - Profundidade Li-</a:t>
            </a:r>
            <a:r>
              <a:rPr lang="pt-BR" sz="1400" dirty="0" err="1" smtClean="0"/>
              <a:t>ion</a:t>
            </a:r>
            <a:r>
              <a:rPr lang="pt-BR" sz="1400" dirty="0"/>
              <a:t>.</a:t>
            </a:r>
            <a:endParaRPr lang="pt-BR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788998"/>
              </p:ext>
            </p:extLst>
          </p:nvPr>
        </p:nvGraphicFramePr>
        <p:xfrm>
          <a:off x="5645150" y="5087938"/>
          <a:ext cx="18827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18" name="Equation" r:id="rId4" imgW="1879560" imgH="380880" progId="Equation.DSMT4">
                  <p:embed/>
                </p:oleObj>
              </mc:Choice>
              <mc:Fallback>
                <p:oleObj name="Equation" r:id="rId4" imgW="1879560" imgH="3808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5150" y="5087938"/>
                        <a:ext cx="188277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5391150" y="2692758"/>
            <a:ext cx="36407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Potência disponível para carga</a:t>
            </a:r>
          </a:p>
          <a:p>
            <a:r>
              <a:rPr lang="pt-BR" dirty="0" smtClean="0"/>
              <a:t>das baterias é igual a potencia</a:t>
            </a:r>
          </a:p>
          <a:p>
            <a:r>
              <a:rPr lang="pt-BR" dirty="0" smtClean="0"/>
              <a:t>das cargas.</a:t>
            </a:r>
            <a:endParaRPr lang="pt-BR" dirty="0"/>
          </a:p>
        </p:txBody>
      </p:sp>
      <p:sp>
        <p:nvSpPr>
          <p:cNvPr id="5" name="Rectangle 2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229928"/>
              </p:ext>
            </p:extLst>
          </p:nvPr>
        </p:nvGraphicFramePr>
        <p:xfrm>
          <a:off x="993350" y="1680636"/>
          <a:ext cx="7824788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19" name="Equation" r:id="rId6" imgW="7835760" imgH="1206360" progId="Equation.DSMT4">
                  <p:embed/>
                </p:oleObj>
              </mc:Choice>
              <mc:Fallback>
                <p:oleObj name="Equation" r:id="rId6" imgW="7835760" imgH="1206360" progId="Equation.DSMT4">
                  <p:embed/>
                  <p:pic>
                    <p:nvPicPr>
                      <p:cNvPr id="0" name="Object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350" y="1680636"/>
                        <a:ext cx="7824788" cy="1179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143" name="Picture 2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1" y="1622636"/>
            <a:ext cx="4739639" cy="430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2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5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367050"/>
              </p:ext>
            </p:extLst>
          </p:nvPr>
        </p:nvGraphicFramePr>
        <p:xfrm>
          <a:off x="5588301" y="4186238"/>
          <a:ext cx="324643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0" name="Equation" r:id="rId9" imgW="3251160" imgH="698400" progId="Equation.DSMT4">
                  <p:embed/>
                </p:oleObj>
              </mc:Choice>
              <mc:Fallback>
                <p:oleObj name="Equation" r:id="rId9" imgW="3251160" imgH="698400" progId="Equation.DSMT4">
                  <p:embed/>
                  <p:pic>
                    <p:nvPicPr>
                      <p:cNvPr id="0" name="Object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301" y="4186238"/>
                        <a:ext cx="3246438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908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95300" y="361950"/>
            <a:ext cx="8191500" cy="704850"/>
          </a:xfrm>
        </p:spPr>
        <p:txBody>
          <a:bodyPr/>
          <a:lstStyle/>
          <a:p>
            <a:r>
              <a:rPr lang="pt-BR" dirty="0"/>
              <a:t>PROJETO ELÉTRICO DO EPS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6515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Conversor </a:t>
            </a:r>
            <a:r>
              <a:rPr lang="pt-BR" sz="2400" b="1" dirty="0" err="1" smtClean="0">
                <a:solidFill>
                  <a:schemeClr val="accent1">
                    <a:lumMod val="75000"/>
                  </a:schemeClr>
                </a:solidFill>
              </a:rPr>
              <a:t>boost</a:t>
            </a:r>
            <a:endParaRPr lang="pt-BR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826055"/>
              </p:ext>
            </p:extLst>
          </p:nvPr>
        </p:nvGraphicFramePr>
        <p:xfrm>
          <a:off x="430666" y="2292350"/>
          <a:ext cx="4689476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26" name="Equation" r:id="rId4" imgW="4698720" imgH="825480" progId="Equation.DSMT4">
                  <p:embed/>
                </p:oleObj>
              </mc:Choice>
              <mc:Fallback>
                <p:oleObj name="Equation" r:id="rId4" imgW="4698720" imgH="825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666" y="2292350"/>
                        <a:ext cx="4689476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845102"/>
              </p:ext>
            </p:extLst>
          </p:nvPr>
        </p:nvGraphicFramePr>
        <p:xfrm>
          <a:off x="372109" y="5857143"/>
          <a:ext cx="6967562" cy="350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5187"/>
                <a:gridCol w="1043504"/>
                <a:gridCol w="1035050"/>
                <a:gridCol w="1048679"/>
                <a:gridCol w="970156"/>
                <a:gridCol w="869795"/>
                <a:gridCol w="825191"/>
              </a:tblGrid>
              <a:tr h="1751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39" marR="685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39" marR="685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39" marR="685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39" marR="685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39" marR="685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39" marR="685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39" marR="68539" marT="0" marB="0"/>
                </a:tc>
              </a:tr>
              <a:tr h="1751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6,8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9" marR="685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</a:rPr>
                        <a:t>1,125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9" marR="685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4,5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9" marR="685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15,0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9" marR="685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3,4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9" marR="685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4,2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9" marR="685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100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9" marR="68539" marT="0" marB="0"/>
                </a:tc>
              </a:tr>
            </a:tbl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311381"/>
              </p:ext>
            </p:extLst>
          </p:nvPr>
        </p:nvGraphicFramePr>
        <p:xfrm>
          <a:off x="439015" y="5825080"/>
          <a:ext cx="4191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27" name="Equation" r:id="rId6" imgW="418918" imgH="215806" progId="Equation.DSMT4">
                  <p:embed/>
                </p:oleObj>
              </mc:Choice>
              <mc:Fallback>
                <p:oleObj name="Equation" r:id="rId6" imgW="418918" imgH="215806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015" y="5825080"/>
                        <a:ext cx="4191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942930"/>
              </p:ext>
            </p:extLst>
          </p:nvPr>
        </p:nvGraphicFramePr>
        <p:xfrm>
          <a:off x="1796482" y="5825080"/>
          <a:ext cx="55245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28" name="Equation" r:id="rId8" imgW="545626" imgH="215713" progId="Equation.DSMT4">
                  <p:embed/>
                </p:oleObj>
              </mc:Choice>
              <mc:Fallback>
                <p:oleObj name="Equation" r:id="rId8" imgW="545626" imgH="215713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6482" y="5825080"/>
                        <a:ext cx="552450" cy="219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977870"/>
              </p:ext>
            </p:extLst>
          </p:nvPr>
        </p:nvGraphicFramePr>
        <p:xfrm>
          <a:off x="2912649" y="5825080"/>
          <a:ext cx="5715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29" name="Equation" r:id="rId10" imgW="571252" imgH="215806" progId="Equation.DSMT4">
                  <p:embed/>
                </p:oleObj>
              </mc:Choice>
              <mc:Fallback>
                <p:oleObj name="Equation" r:id="rId10" imgW="571252" imgH="215806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2649" y="5825080"/>
                        <a:ext cx="5715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20053"/>
              </p:ext>
            </p:extLst>
          </p:nvPr>
        </p:nvGraphicFramePr>
        <p:xfrm>
          <a:off x="4022466" y="5825080"/>
          <a:ext cx="4572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30" name="Equation" r:id="rId12" imgW="457002" imgH="215806" progId="Equation.DSMT4">
                  <p:embed/>
                </p:oleObj>
              </mc:Choice>
              <mc:Fallback>
                <p:oleObj name="Equation" r:id="rId12" imgW="457002" imgH="215806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466" y="5825080"/>
                        <a:ext cx="4572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767641"/>
              </p:ext>
            </p:extLst>
          </p:nvPr>
        </p:nvGraphicFramePr>
        <p:xfrm>
          <a:off x="4865583" y="5825080"/>
          <a:ext cx="5715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31" name="Equation" r:id="rId14" imgW="571252" imgH="215806" progId="Equation.DSMT4">
                  <p:embed/>
                </p:oleObj>
              </mc:Choice>
              <mc:Fallback>
                <p:oleObj name="Equation" r:id="rId14" imgW="571252" imgH="215806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5583" y="5825080"/>
                        <a:ext cx="5715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13782"/>
              </p:ext>
            </p:extLst>
          </p:nvPr>
        </p:nvGraphicFramePr>
        <p:xfrm>
          <a:off x="5772200" y="5825080"/>
          <a:ext cx="6000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32" name="Equation" r:id="rId16" imgW="596641" imgH="215806" progId="Equation.DSMT4">
                  <p:embed/>
                </p:oleObj>
              </mc:Choice>
              <mc:Fallback>
                <p:oleObj name="Equation" r:id="rId16" imgW="596641" imgH="215806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2200" y="5825080"/>
                        <a:ext cx="60007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040787"/>
              </p:ext>
            </p:extLst>
          </p:nvPr>
        </p:nvGraphicFramePr>
        <p:xfrm>
          <a:off x="6650243" y="5825080"/>
          <a:ext cx="55245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33" name="Equation" r:id="rId18" imgW="558558" imgH="215806" progId="Equation.DSMT4">
                  <p:embed/>
                </p:oleObj>
              </mc:Choice>
              <mc:Fallback>
                <p:oleObj name="Equation" r:id="rId18" imgW="558558" imgH="21580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0243" y="5825080"/>
                        <a:ext cx="55245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1" name="Objeto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219792"/>
              </p:ext>
            </p:extLst>
          </p:nvPr>
        </p:nvGraphicFramePr>
        <p:xfrm>
          <a:off x="546410" y="3263614"/>
          <a:ext cx="14478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34" name="Equation" r:id="rId20" imgW="1447560" imgH="380880" progId="Equation.DSMT4">
                  <p:embed/>
                </p:oleObj>
              </mc:Choice>
              <mc:Fallback>
                <p:oleObj name="Equation" r:id="rId20" imgW="1447560" imgH="3808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410" y="3263614"/>
                        <a:ext cx="1447800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4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6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0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2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5" name="Objeto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010325"/>
              </p:ext>
            </p:extLst>
          </p:nvPr>
        </p:nvGraphicFramePr>
        <p:xfrm>
          <a:off x="428625" y="4549775"/>
          <a:ext cx="36703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35" name="Equation" r:id="rId22" imgW="3670200" imgH="698400" progId="Equation.DSMT4">
                  <p:embed/>
                </p:oleObj>
              </mc:Choice>
              <mc:Fallback>
                <p:oleObj name="Equation" r:id="rId22" imgW="3670200" imgH="69840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4549775"/>
                        <a:ext cx="3670300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9" name="Objeto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959844"/>
              </p:ext>
            </p:extLst>
          </p:nvPr>
        </p:nvGraphicFramePr>
        <p:xfrm>
          <a:off x="531981" y="5393418"/>
          <a:ext cx="138271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36" name="Equation" r:id="rId24" imgW="1384200" imgH="330120" progId="Equation.DSMT4">
                  <p:embed/>
                </p:oleObj>
              </mc:Choice>
              <mc:Fallback>
                <p:oleObj name="Equation" r:id="rId24" imgW="1384200" imgH="33012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81" y="5393418"/>
                        <a:ext cx="1382712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tângulo 49"/>
          <p:cNvSpPr/>
          <p:nvPr/>
        </p:nvSpPr>
        <p:spPr>
          <a:xfrm>
            <a:off x="197004" y="1715770"/>
            <a:ext cx="8644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Projeto do Indutor, derivado das equações de fronteira.</a:t>
            </a:r>
          </a:p>
        </p:txBody>
      </p:sp>
      <p:sp>
        <p:nvSpPr>
          <p:cNvPr id="51" name="Retângulo 50"/>
          <p:cNvSpPr/>
          <p:nvPr/>
        </p:nvSpPr>
        <p:spPr>
          <a:xfrm>
            <a:off x="197004" y="3707737"/>
            <a:ext cx="87463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Projeto do Capacitor, derivado da equação de carga do capacitor</a:t>
            </a:r>
            <a:r>
              <a:rPr lang="pt-BR" sz="2000" dirty="0"/>
              <a:t> </a:t>
            </a:r>
            <a:r>
              <a:rPr lang="pt-BR" sz="2000" dirty="0" smtClean="0"/>
              <a:t>e o </a:t>
            </a:r>
            <a:r>
              <a:rPr lang="pt-BR" sz="2000" i="1" dirty="0" err="1" smtClean="0"/>
              <a:t>ripple</a:t>
            </a:r>
            <a:r>
              <a:rPr lang="pt-BR" sz="2000" dirty="0" smtClean="0"/>
              <a:t> máximo da tensão de saída.</a:t>
            </a:r>
          </a:p>
        </p:txBody>
      </p:sp>
      <p:sp>
        <p:nvSpPr>
          <p:cNvPr id="52" name="CaixaDeTexto 51"/>
          <p:cNvSpPr txBox="1"/>
          <p:nvPr/>
        </p:nvSpPr>
        <p:spPr>
          <a:xfrm>
            <a:off x="3607982" y="5932062"/>
            <a:ext cx="523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Fig.24 – Região de operação do conversor </a:t>
            </a:r>
            <a:r>
              <a:rPr lang="pt-BR" dirty="0" err="1" smtClean="0"/>
              <a:t>boost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70218" name="Picture 2634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499" y="1715770"/>
            <a:ext cx="4788725" cy="402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23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95300" y="361950"/>
            <a:ext cx="8191500" cy="704850"/>
          </a:xfrm>
        </p:spPr>
        <p:txBody>
          <a:bodyPr/>
          <a:lstStyle/>
          <a:p>
            <a:r>
              <a:rPr lang="pt-BR" dirty="0"/>
              <a:t>PROJETO ELÉTRICO DO EPS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6515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Conversor </a:t>
            </a:r>
            <a:r>
              <a:rPr lang="pt-BR" sz="2400" b="1" dirty="0" err="1" smtClean="0">
                <a:solidFill>
                  <a:schemeClr val="accent1">
                    <a:lumMod val="75000"/>
                  </a:schemeClr>
                </a:solidFill>
              </a:rPr>
              <a:t>buck-boost</a:t>
            </a:r>
            <a:endParaRPr lang="pt-BR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56649" y="1799772"/>
            <a:ext cx="87447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Similar ao conversor </a:t>
            </a:r>
            <a:r>
              <a:rPr lang="pt-BR" sz="2000" dirty="0" err="1" smtClean="0"/>
              <a:t>boost</a:t>
            </a:r>
            <a:r>
              <a:rPr lang="pt-BR" sz="2000" dirty="0" smtClean="0"/>
              <a:t> o conversor  </a:t>
            </a:r>
            <a:r>
              <a:rPr lang="pt-BR" sz="2000" dirty="0" err="1" smtClean="0"/>
              <a:t>buck-boost</a:t>
            </a:r>
            <a:r>
              <a:rPr lang="pt-BR" sz="2000" dirty="0"/>
              <a:t> </a:t>
            </a:r>
            <a:r>
              <a:rPr lang="pt-BR" sz="2000" dirty="0" smtClean="0"/>
              <a:t>foi projetado </a:t>
            </a:r>
          </a:p>
          <a:p>
            <a:r>
              <a:rPr lang="pt-BR" sz="2000" dirty="0" smtClean="0"/>
              <a:t>para  operar no modo CCM.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O indutor com uso da equação da fronteira e o capacitor com a definição</a:t>
            </a:r>
          </a:p>
          <a:p>
            <a:r>
              <a:rPr lang="pt-BR" sz="2000" dirty="0" smtClean="0"/>
              <a:t>do </a:t>
            </a:r>
            <a:r>
              <a:rPr lang="pt-BR" sz="2000" i="1" dirty="0" err="1" smtClean="0"/>
              <a:t>ripple</a:t>
            </a:r>
            <a:r>
              <a:rPr lang="pt-BR" sz="2000" dirty="0" smtClean="0"/>
              <a:t> máximo de saída.</a:t>
            </a:r>
            <a:endParaRPr lang="pt-BR" sz="2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889969"/>
              </p:ext>
            </p:extLst>
          </p:nvPr>
        </p:nvGraphicFramePr>
        <p:xfrm>
          <a:off x="356649" y="3243642"/>
          <a:ext cx="36591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5" name="Equation" r:id="rId4" imgW="3670200" imgH="838080" progId="Equation.DSMT4">
                  <p:embed/>
                </p:oleObj>
              </mc:Choice>
              <mc:Fallback>
                <p:oleObj name="Equation" r:id="rId4" imgW="3670200" imgH="838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649" y="3243642"/>
                        <a:ext cx="3659188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508462"/>
              </p:ext>
            </p:extLst>
          </p:nvPr>
        </p:nvGraphicFramePr>
        <p:xfrm>
          <a:off x="344488" y="4129088"/>
          <a:ext cx="132080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6" name="Equation" r:id="rId6" imgW="1320480" imgH="380880" progId="Equation.DSMT4">
                  <p:embed/>
                </p:oleObj>
              </mc:Choice>
              <mc:Fallback>
                <p:oleObj name="Equation" r:id="rId6" imgW="1320480" imgH="3808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4129088"/>
                        <a:ext cx="1320800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3363686" y="5886862"/>
            <a:ext cx="5883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Fig.24 – Região de operação do conversor </a:t>
            </a:r>
            <a:r>
              <a:rPr lang="pt-BR" dirty="0" err="1" smtClean="0"/>
              <a:t>buck-boost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880605"/>
              </p:ext>
            </p:extLst>
          </p:nvPr>
        </p:nvGraphicFramePr>
        <p:xfrm>
          <a:off x="344488" y="4621213"/>
          <a:ext cx="312420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7" name="Equation" r:id="rId8" imgW="3124080" imgH="774360" progId="Equation.DSMT4">
                  <p:embed/>
                </p:oleObj>
              </mc:Choice>
              <mc:Fallback>
                <p:oleObj name="Equation" r:id="rId8" imgW="3124080" imgH="774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4621213"/>
                        <a:ext cx="3124200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08274"/>
              </p:ext>
            </p:extLst>
          </p:nvPr>
        </p:nvGraphicFramePr>
        <p:xfrm>
          <a:off x="390875" y="5542375"/>
          <a:ext cx="135890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8" name="Equation" r:id="rId10" imgW="1358640" imgH="330120" progId="Equation.DSMT4">
                  <p:embed/>
                </p:oleObj>
              </mc:Choice>
              <mc:Fallback>
                <p:oleObj name="Equation" r:id="rId10" imgW="1358640" imgH="3301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875" y="5542375"/>
                        <a:ext cx="1358900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770" name="Picture 78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687" y="1799772"/>
            <a:ext cx="5288824" cy="400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5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95300" y="361950"/>
            <a:ext cx="8191500" cy="704850"/>
          </a:xfrm>
        </p:spPr>
        <p:txBody>
          <a:bodyPr/>
          <a:lstStyle/>
          <a:p>
            <a:r>
              <a:rPr lang="pt-BR" dirty="0"/>
              <a:t>PROJETO ELÉTRICO DO EPS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6515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Diagrama em blocos do controle do </a:t>
            </a:r>
            <a:r>
              <a:rPr lang="pt-BR" sz="2400" b="1" dirty="0" err="1" smtClean="0">
                <a:solidFill>
                  <a:schemeClr val="accent1">
                    <a:lumMod val="75000"/>
                  </a:schemeClr>
                </a:solidFill>
              </a:rPr>
              <a:t>boost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" y="1680832"/>
            <a:ext cx="6998227" cy="2097200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958694"/>
              </p:ext>
            </p:extLst>
          </p:nvPr>
        </p:nvGraphicFramePr>
        <p:xfrm>
          <a:off x="651510" y="4410075"/>
          <a:ext cx="29718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94" name="Equation" r:id="rId5" imgW="2971800" imgH="749160" progId="Equation.DSMT4">
                  <p:embed/>
                </p:oleObj>
              </mc:Choice>
              <mc:Fallback>
                <p:oleObj name="Equation" r:id="rId5" imgW="2971800" imgH="749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" y="4410075"/>
                        <a:ext cx="2971800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558800" y="3765200"/>
            <a:ext cx="4093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Fig.19 – Controle </a:t>
            </a:r>
            <a:r>
              <a:rPr lang="pt-BR" dirty="0" err="1" smtClean="0"/>
              <a:t>boost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269259"/>
              </p:ext>
            </p:extLst>
          </p:nvPr>
        </p:nvGraphicFramePr>
        <p:xfrm>
          <a:off x="651510" y="5481638"/>
          <a:ext cx="250190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95" name="Equation" r:id="rId7" imgW="2501640" imgH="355320" progId="Equation.DSMT4">
                  <p:embed/>
                </p:oleObj>
              </mc:Choice>
              <mc:Fallback>
                <p:oleObj name="Equation" r:id="rId7" imgW="25016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" y="5481638"/>
                        <a:ext cx="2501900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150622" y="4064165"/>
            <a:ext cx="46377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Requisitos</a:t>
            </a:r>
            <a:r>
              <a:rPr lang="pt-BR" sz="2000" dirty="0" smtClean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rastreio da </a:t>
            </a:r>
            <a:r>
              <a:rPr lang="pt-BR" sz="2000" dirty="0"/>
              <a:t>tensão de </a:t>
            </a:r>
            <a:r>
              <a:rPr lang="pt-BR" sz="2000" dirty="0" smtClean="0"/>
              <a:t>referência;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rejeição a variação paramétrica;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rejeição </a:t>
            </a:r>
            <a:r>
              <a:rPr lang="pt-BR" sz="2000" dirty="0"/>
              <a:t>a distúrbios </a:t>
            </a:r>
            <a:r>
              <a:rPr lang="pt-BR" sz="2000" dirty="0" smtClean="0"/>
              <a:t>de entrada;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Admite-se pequenas oscilação em </a:t>
            </a:r>
          </a:p>
          <a:p>
            <a:r>
              <a:rPr lang="pt-BR" sz="2000" dirty="0" smtClean="0"/>
              <a:t>transitórios;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tempo </a:t>
            </a:r>
            <a:r>
              <a:rPr lang="pt-BR" sz="2000" dirty="0"/>
              <a:t>de </a:t>
            </a:r>
            <a:r>
              <a:rPr lang="pt-BR" sz="2000" dirty="0" smtClean="0"/>
              <a:t>acomodação pequeno</a:t>
            </a:r>
            <a:r>
              <a:rPr lang="pt-B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203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95300" y="361950"/>
            <a:ext cx="8191500" cy="704850"/>
          </a:xfrm>
        </p:spPr>
        <p:txBody>
          <a:bodyPr/>
          <a:lstStyle/>
          <a:p>
            <a:r>
              <a:rPr lang="pt-BR" dirty="0"/>
              <a:t>PROJETO ELÉTRICO DO EPS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6515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Diagrama em blocos do controle do </a:t>
            </a:r>
            <a:r>
              <a:rPr lang="pt-BR" sz="2400" b="1" dirty="0" err="1" smtClean="0">
                <a:solidFill>
                  <a:schemeClr val="accent1">
                    <a:lumMod val="75000"/>
                  </a:schemeClr>
                </a:solidFill>
              </a:rPr>
              <a:t>buck-boost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434982"/>
              </p:ext>
            </p:extLst>
          </p:nvPr>
        </p:nvGraphicFramePr>
        <p:xfrm>
          <a:off x="714375" y="4410075"/>
          <a:ext cx="28448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59" name="Equation" r:id="rId4" imgW="2844720" imgH="749160" progId="Equation.DSMT4">
                  <p:embed/>
                </p:oleObj>
              </mc:Choice>
              <mc:Fallback>
                <p:oleObj name="Equation" r:id="rId4" imgW="2844720" imgH="749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4410075"/>
                        <a:ext cx="2844800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558800" y="3765200"/>
            <a:ext cx="4093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Fig.19 – Controle </a:t>
            </a:r>
            <a:r>
              <a:rPr lang="pt-BR" dirty="0" err="1" smtClean="0"/>
              <a:t>buck-boost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679300"/>
              </p:ext>
            </p:extLst>
          </p:nvPr>
        </p:nvGraphicFramePr>
        <p:xfrm>
          <a:off x="669925" y="5481638"/>
          <a:ext cx="246380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60" name="Equation" r:id="rId6" imgW="2463480" imgH="355320" progId="Equation.DSMT4">
                  <p:embed/>
                </p:oleObj>
              </mc:Choice>
              <mc:Fallback>
                <p:oleObj name="Equation" r:id="rId6" imgW="24634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5481638"/>
                        <a:ext cx="2463800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150622" y="4064165"/>
            <a:ext cx="46377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Requisitos</a:t>
            </a:r>
            <a:r>
              <a:rPr lang="pt-BR" sz="2000" dirty="0" smtClean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rastreio da corrente de referência;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rejeição a variação paramétrica;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rejeição </a:t>
            </a:r>
            <a:r>
              <a:rPr lang="pt-BR" sz="2000" dirty="0"/>
              <a:t>a distúrbios </a:t>
            </a:r>
            <a:r>
              <a:rPr lang="pt-BR" sz="2000" dirty="0" smtClean="0"/>
              <a:t>de entrada;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Admite-se pequenas oscilação em </a:t>
            </a:r>
          </a:p>
          <a:p>
            <a:r>
              <a:rPr lang="pt-BR" sz="2000" dirty="0" smtClean="0"/>
              <a:t>transitórios;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tempo </a:t>
            </a:r>
            <a:r>
              <a:rPr lang="pt-BR" sz="2000" dirty="0"/>
              <a:t>de </a:t>
            </a:r>
            <a:r>
              <a:rPr lang="pt-BR" sz="2000" dirty="0" smtClean="0"/>
              <a:t>acomodação pequeno</a:t>
            </a:r>
            <a:r>
              <a:rPr lang="pt-BR" sz="2000" dirty="0"/>
              <a:t>.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3" y="1735139"/>
            <a:ext cx="7634514" cy="203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02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95300" y="361950"/>
            <a:ext cx="8397240" cy="704850"/>
          </a:xfrm>
        </p:spPr>
        <p:txBody>
          <a:bodyPr/>
          <a:lstStyle/>
          <a:p>
            <a:r>
              <a:rPr lang="pt-BR" sz="3200" dirty="0"/>
              <a:t>PROJETO ELÉTRICO DO EPS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1588770"/>
            <a:ext cx="3898629" cy="336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685823" y="4939154"/>
            <a:ext cx="41948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/>
              <a:t>Fig. 25 Curva </a:t>
            </a:r>
            <a:r>
              <a:rPr lang="pt-BR" sz="1200" dirty="0"/>
              <a:t>característica </a:t>
            </a:r>
            <a:r>
              <a:rPr lang="pt-BR" sz="1200" dirty="0" err="1" smtClean="0"/>
              <a:t>IxV</a:t>
            </a:r>
            <a:r>
              <a:rPr lang="pt-BR" sz="1200" dirty="0" smtClean="0"/>
              <a:t> </a:t>
            </a:r>
            <a:r>
              <a:rPr lang="pt-BR" sz="1200" dirty="0"/>
              <a:t>de um painel fotovoltaico</a:t>
            </a:r>
          </a:p>
        </p:txBody>
      </p:sp>
      <p:sp>
        <p:nvSpPr>
          <p:cNvPr id="8" name="Retângulo 7"/>
          <p:cNvSpPr/>
          <p:nvPr/>
        </p:nvSpPr>
        <p:spPr>
          <a:xfrm>
            <a:off x="300990" y="6002948"/>
            <a:ext cx="43848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dirty="0" smtClean="0"/>
              <a:t>Fig. 26 Fluxograma da Técnica de Perturbação e Observação</a:t>
            </a:r>
            <a:endParaRPr lang="pt-BR" sz="1200" dirty="0"/>
          </a:p>
        </p:txBody>
      </p:sp>
      <p:sp>
        <p:nvSpPr>
          <p:cNvPr id="11" name="Espaço Reservado para Texto 1"/>
          <p:cNvSpPr txBox="1">
            <a:spLocks/>
          </p:cNvSpPr>
          <p:nvPr/>
        </p:nvSpPr>
        <p:spPr>
          <a:xfrm>
            <a:off x="102284" y="1466109"/>
            <a:ext cx="4726196" cy="94255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 baseline="0">
                <a:solidFill>
                  <a:srgbClr val="183983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b="1" kern="1200" baseline="0">
                <a:solidFill>
                  <a:srgbClr val="7D761D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b="1" kern="1200" baseline="0">
                <a:solidFill>
                  <a:srgbClr val="0070C0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 smtClean="0"/>
              <a:t>Altera a referência levando em conta a variação da potência e da tensão que determinam o sentido da perturbação.</a:t>
            </a:r>
            <a:endParaRPr lang="pt-BR" i="1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651510" y="939771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Algoritmo de MPPT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03" y="2463258"/>
            <a:ext cx="4126885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6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95300" y="361950"/>
            <a:ext cx="8191500" cy="704850"/>
          </a:xfrm>
        </p:spPr>
        <p:txBody>
          <a:bodyPr/>
          <a:lstStyle/>
          <a:p>
            <a:r>
              <a:rPr lang="pt-BR" dirty="0"/>
              <a:t>PROJETO ELÉTRICO DO EPS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6515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Controladores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98858" y="2330520"/>
            <a:ext cx="86100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Para o conversor </a:t>
            </a:r>
            <a:r>
              <a:rPr lang="pt-BR" sz="2000" dirty="0" err="1" smtClean="0"/>
              <a:t>buck-boost</a:t>
            </a:r>
            <a:r>
              <a:rPr lang="pt-BR" sz="2000" dirty="0" smtClean="0"/>
              <a:t> possui: margem de fase 60º e frequência </a:t>
            </a:r>
          </a:p>
          <a:p>
            <a:r>
              <a:rPr lang="pt-BR" sz="2000" dirty="0" smtClean="0"/>
              <a:t>de cruzamento por zero próxima a 1kHz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48341" y="1588770"/>
            <a:ext cx="8469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000" dirty="0"/>
              <a:t>Para o conversor </a:t>
            </a:r>
            <a:r>
              <a:rPr lang="pt-BR" sz="2000" dirty="0" err="1" smtClean="0"/>
              <a:t>boost</a:t>
            </a:r>
            <a:r>
              <a:rPr lang="pt-BR" sz="2000" dirty="0"/>
              <a:t>: </a:t>
            </a:r>
            <a:r>
              <a:rPr lang="pt-BR" sz="2000" dirty="0" smtClean="0"/>
              <a:t>Margem de fase 60º e frequência </a:t>
            </a:r>
          </a:p>
          <a:p>
            <a:r>
              <a:rPr lang="pt-BR" sz="2000" dirty="0" smtClean="0"/>
              <a:t>de cruzamento por zero próxima a 1,5kHz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1" name="Obje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673884"/>
              </p:ext>
            </p:extLst>
          </p:nvPr>
        </p:nvGraphicFramePr>
        <p:xfrm>
          <a:off x="651510" y="3439545"/>
          <a:ext cx="51435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92" name="Equation" r:id="rId4" imgW="5143320" imgH="672840" progId="Equation.DSMT4">
                  <p:embed/>
                </p:oleObj>
              </mc:Choice>
              <mc:Fallback>
                <p:oleObj name="Equation" r:id="rId4" imgW="514332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1510" y="3439545"/>
                        <a:ext cx="51435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07433"/>
              </p:ext>
            </p:extLst>
          </p:nvPr>
        </p:nvGraphicFramePr>
        <p:xfrm>
          <a:off x="651510" y="4449989"/>
          <a:ext cx="49403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93" name="Equation" r:id="rId6" imgW="4940280" imgH="672840" progId="Equation.DSMT4">
                  <p:embed/>
                </p:oleObj>
              </mc:Choice>
              <mc:Fallback>
                <p:oleObj name="Equation" r:id="rId6" imgW="494028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1510" y="4449989"/>
                        <a:ext cx="49403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65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111" y="1645329"/>
            <a:ext cx="5818187" cy="460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5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037" y="1646009"/>
            <a:ext cx="5843587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57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647700" y="1588770"/>
            <a:ext cx="7912100" cy="907004"/>
          </a:xfrm>
        </p:spPr>
        <p:txBody>
          <a:bodyPr/>
          <a:lstStyle/>
          <a:p>
            <a:r>
              <a:rPr lang="pt-BR" dirty="0" smtClean="0"/>
              <a:t>Satélite Miniaturizado, educacional e multidisciplinar;</a:t>
            </a:r>
          </a:p>
          <a:p>
            <a:r>
              <a:rPr lang="pt-BR" dirty="0" smtClean="0"/>
              <a:t>Criado em conjunto com o lançador P-POD;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HISTÓRICO DO CUBESAT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3760"/>
            <a:ext cx="24765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2845685"/>
            <a:ext cx="46672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188688" y="527456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Cubesat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485782" y="5274561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P-POD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651509" y="5848449"/>
            <a:ext cx="76257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/>
              <a:t>Figura </a:t>
            </a:r>
            <a:r>
              <a:rPr lang="pt-BR" sz="1400" b="1" dirty="0" smtClean="0"/>
              <a:t>1– </a:t>
            </a:r>
            <a:r>
              <a:rPr lang="pt-BR" sz="1400" b="1" dirty="0" err="1" smtClean="0"/>
              <a:t>Cubesat</a:t>
            </a:r>
            <a:r>
              <a:rPr lang="pt-BR" sz="1400" b="1" dirty="0" smtClean="0"/>
              <a:t>  e Lançador </a:t>
            </a:r>
            <a:r>
              <a:rPr lang="pt-BR" sz="1400" b="1" dirty="0"/>
              <a:t> </a:t>
            </a:r>
            <a:r>
              <a:rPr lang="pt-BR" sz="1400" b="1" dirty="0" err="1" smtClean="0"/>
              <a:t>Poly-PicoSatellite</a:t>
            </a:r>
            <a:r>
              <a:rPr lang="pt-BR" sz="1400" b="1" dirty="0" smtClean="0"/>
              <a:t> </a:t>
            </a:r>
            <a:r>
              <a:rPr lang="pt-BR" sz="1400" b="1" dirty="0"/>
              <a:t>Orbital </a:t>
            </a:r>
            <a:r>
              <a:rPr lang="pt-BR" sz="1400" b="1" dirty="0" err="1" smtClean="0"/>
              <a:t>Deployer</a:t>
            </a:r>
            <a:r>
              <a:rPr lang="pt-BR" sz="1400" b="1" dirty="0" smtClean="0"/>
              <a:t>.</a:t>
            </a:r>
            <a:endParaRPr lang="pt-BR" sz="1400" b="1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642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O que é </a:t>
            </a:r>
            <a:r>
              <a:rPr lang="pt-BR" sz="2400" b="1" dirty="0" err="1" smtClean="0">
                <a:solidFill>
                  <a:schemeClr val="accent1">
                    <a:lumMod val="75000"/>
                  </a:schemeClr>
                </a:solidFill>
              </a:rPr>
              <a:t>CubeSat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400" b="1" smtClean="0">
                <a:solidFill>
                  <a:schemeClr val="accent1">
                    <a:lumMod val="75000"/>
                  </a:schemeClr>
                </a:solidFill>
              </a:rPr>
              <a:t>e P-POD?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2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95300" y="361950"/>
            <a:ext cx="8317230" cy="704850"/>
          </a:xfrm>
        </p:spPr>
        <p:txBody>
          <a:bodyPr/>
          <a:lstStyle/>
          <a:p>
            <a:r>
              <a:rPr lang="pt-BR" dirty="0"/>
              <a:t>PROJETO ELÉTRICO DO EPS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6515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Componentes utilizados</a:t>
            </a:r>
            <a:endParaRPr lang="pt-BR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324168" y="2202903"/>
            <a:ext cx="37245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Lista dos Componentes:</a:t>
            </a:r>
          </a:p>
          <a:p>
            <a:r>
              <a:rPr lang="pt-BR" dirty="0" err="1" smtClean="0"/>
              <a:t>Db</a:t>
            </a:r>
            <a:r>
              <a:rPr lang="pt-BR" dirty="0" smtClean="0"/>
              <a:t>=</a:t>
            </a:r>
            <a:r>
              <a:rPr lang="pt-BR" dirty="0" err="1" smtClean="0"/>
              <a:t>Dbb</a:t>
            </a:r>
            <a:r>
              <a:rPr lang="pt-BR" dirty="0" smtClean="0"/>
              <a:t>= 1n5822 (40V/3A);</a:t>
            </a:r>
          </a:p>
          <a:p>
            <a:r>
              <a:rPr lang="pt-BR" dirty="0" smtClean="0"/>
              <a:t>Sb=</a:t>
            </a:r>
            <a:r>
              <a:rPr lang="pt-BR" dirty="0" err="1" smtClean="0"/>
              <a:t>Sbb</a:t>
            </a:r>
            <a:r>
              <a:rPr lang="pt-BR" dirty="0" smtClean="0"/>
              <a:t>=IRF540N (100V/33A);</a:t>
            </a:r>
          </a:p>
          <a:p>
            <a:r>
              <a:rPr lang="pt-BR" dirty="0" err="1" smtClean="0"/>
              <a:t>Dbaypass</a:t>
            </a:r>
            <a:r>
              <a:rPr lang="pt-BR" dirty="0"/>
              <a:t>=1n5822 (40V/3A</a:t>
            </a:r>
            <a:r>
              <a:rPr lang="pt-BR" dirty="0" smtClean="0"/>
              <a:t>);</a:t>
            </a:r>
          </a:p>
          <a:p>
            <a:r>
              <a:rPr lang="pt-BR" dirty="0" err="1" smtClean="0"/>
              <a:t>Bat</a:t>
            </a:r>
            <a:r>
              <a:rPr lang="pt-BR" dirty="0" smtClean="0"/>
              <a:t>=ICR18650-260 (3,7V/2,6Ah);</a:t>
            </a:r>
          </a:p>
          <a:p>
            <a:r>
              <a:rPr lang="pt-BR" dirty="0" err="1" smtClean="0"/>
              <a:t>Lb</a:t>
            </a:r>
            <a:r>
              <a:rPr lang="pt-BR" dirty="0"/>
              <a:t>=</a:t>
            </a:r>
            <a:r>
              <a:rPr lang="pt-BR" dirty="0" smtClean="0"/>
              <a:t> MSS1048-104ML (1A);</a:t>
            </a:r>
          </a:p>
          <a:p>
            <a:r>
              <a:rPr lang="pt-BR" dirty="0" err="1" smtClean="0"/>
              <a:t>Lbb</a:t>
            </a:r>
            <a:r>
              <a:rPr lang="pt-BR" dirty="0" smtClean="0"/>
              <a:t>= MSS1278-473MLB (2A);</a:t>
            </a:r>
            <a:endParaRPr lang="pt-BR" dirty="0"/>
          </a:p>
          <a:p>
            <a:r>
              <a:rPr lang="pt-BR" dirty="0" smtClean="0"/>
              <a:t>Ci1=Ci2=100uF/16V;</a:t>
            </a:r>
          </a:p>
          <a:p>
            <a:r>
              <a:rPr lang="pt-BR" dirty="0" err="1" smtClean="0"/>
              <a:t>Cb</a:t>
            </a:r>
            <a:r>
              <a:rPr lang="pt-BR" dirty="0" smtClean="0"/>
              <a:t>=100uF/50V;</a:t>
            </a:r>
          </a:p>
          <a:p>
            <a:r>
              <a:rPr lang="pt-BR" dirty="0" err="1" smtClean="0"/>
              <a:t>Cbb</a:t>
            </a:r>
            <a:r>
              <a:rPr lang="pt-BR" dirty="0" smtClean="0"/>
              <a:t>=680uF/16V.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54" y="1621274"/>
            <a:ext cx="4964214" cy="440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0561" y="595081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Buck-</a:t>
            </a:r>
            <a:r>
              <a:rPr lang="pt-BR" dirty="0" err="1" smtClean="0"/>
              <a:t>boost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028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95300" y="361950"/>
            <a:ext cx="8397240" cy="704850"/>
          </a:xfrm>
        </p:spPr>
        <p:txBody>
          <a:bodyPr/>
          <a:lstStyle/>
          <a:p>
            <a:r>
              <a:rPr lang="pt-BR" sz="3200" dirty="0" smtClean="0"/>
              <a:t>CONCLUSÃO</a:t>
            </a:r>
            <a:endParaRPr lang="pt-BR" sz="32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311150" y="1956786"/>
            <a:ext cx="8524876" cy="4228114"/>
          </a:xfrm>
        </p:spPr>
        <p:txBody>
          <a:bodyPr/>
          <a:lstStyle/>
          <a:p>
            <a:pPr algn="just"/>
            <a:r>
              <a:rPr lang="pt-BR" dirty="0" smtClean="0"/>
              <a:t>Foi calculada a potência dos arranjos fotovoltaicos, dependente da área disponível;</a:t>
            </a:r>
          </a:p>
          <a:p>
            <a:pPr algn="just"/>
            <a:r>
              <a:rPr lang="pt-BR" dirty="0" smtClean="0"/>
              <a:t>Foi calculada a capacidade da bateria para suprir as cargas;</a:t>
            </a:r>
          </a:p>
          <a:p>
            <a:pPr algn="just"/>
            <a:r>
              <a:rPr lang="pt-BR" dirty="0" smtClean="0"/>
              <a:t>Foram calculados os indutores e capacitores que resultou na definição da região de trabalho dos conversores;</a:t>
            </a:r>
          </a:p>
          <a:p>
            <a:pPr algn="just"/>
            <a:r>
              <a:rPr lang="pt-BR" dirty="0" smtClean="0"/>
              <a:t>Mostrou-se o funcionamento do algoritmo perturba e observa;</a:t>
            </a:r>
          </a:p>
          <a:p>
            <a:pPr algn="just"/>
            <a:r>
              <a:rPr lang="pt-BR" dirty="0" smtClean="0"/>
              <a:t>Mostrou-se um esquemático parcial com os principais componentes utilizados;</a:t>
            </a:r>
          </a:p>
          <a:p>
            <a:pPr marL="0" indent="0" algn="just">
              <a:buNone/>
            </a:pPr>
            <a:endParaRPr lang="pt-BR" i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6642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Projeto elétrico do EPS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1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AutoShape 2" descr="https://upload.wikimedia.org/wikipedia/pt/a/ad/Inpe_logo2.png"/>
          <p:cNvSpPr>
            <a:spLocks noChangeAspect="1" noChangeArrowheads="1"/>
          </p:cNvSpPr>
          <p:nvPr/>
        </p:nvSpPr>
        <p:spPr bwMode="auto">
          <a:xfrm>
            <a:off x="155575" y="-639763"/>
            <a:ext cx="13811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6" descr="https://upload.wikimedia.org/wikipedia/pt/a/ad/Inpe_logo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0"/>
          </p:nvPr>
        </p:nvSpPr>
        <p:spPr>
          <a:xfrm>
            <a:off x="460375" y="3343275"/>
            <a:ext cx="7912100" cy="581025"/>
          </a:xfrm>
        </p:spPr>
        <p:txBody>
          <a:bodyPr/>
          <a:lstStyle/>
          <a:p>
            <a:pPr marL="0" indent="0" algn="ctr">
              <a:buNone/>
            </a:pPr>
            <a:r>
              <a:rPr lang="pt-BR" sz="3200" dirty="0" smtClean="0"/>
              <a:t>Resultados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54324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95300" y="361950"/>
            <a:ext cx="8191500" cy="70485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6515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Degrau de Carga – Funcionamento do algoritmo de MPPT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886328" y="2100688"/>
            <a:ext cx="2766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Degrau de carga, funcionamento do MPPT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763413" y="3502099"/>
            <a:ext cx="30120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50</a:t>
            </a:r>
            <a:r>
              <a:rPr lang="el-GR" sz="2000" dirty="0" smtClean="0"/>
              <a:t>Ω</a:t>
            </a:r>
            <a:r>
              <a:rPr lang="pt-BR" sz="2000" smtClean="0"/>
              <a:t>; 100% Carga </a:t>
            </a:r>
            <a:r>
              <a:rPr lang="pt-BR" sz="2000" dirty="0" smtClean="0"/>
              <a:t>Nominal do </a:t>
            </a:r>
            <a:r>
              <a:rPr lang="pt-BR" sz="2000" dirty="0" err="1" smtClean="0"/>
              <a:t>CubeSat</a:t>
            </a:r>
            <a:r>
              <a:rPr lang="pt-BR" sz="2000" dirty="0" smtClean="0"/>
              <a:t>.</a:t>
            </a:r>
          </a:p>
          <a:p>
            <a:endParaRPr lang="pt-BR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70</a:t>
            </a:r>
            <a:r>
              <a:rPr lang="el-GR" sz="2000" dirty="0" smtClean="0"/>
              <a:t>Ω</a:t>
            </a:r>
            <a:r>
              <a:rPr lang="pt-BR" sz="2000" dirty="0" smtClean="0"/>
              <a:t>; 70%  da Carga Nominal do </a:t>
            </a:r>
            <a:r>
              <a:rPr lang="pt-BR" sz="2000" dirty="0" err="1" smtClean="0"/>
              <a:t>CubeSat</a:t>
            </a:r>
            <a:r>
              <a:rPr lang="pt-BR" sz="2000" dirty="0" smtClean="0"/>
              <a:t>.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1716088"/>
            <a:ext cx="5068887" cy="422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00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95300" y="361950"/>
            <a:ext cx="8191500" cy="70485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6515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Carga da Bateria – Conversor Buck-</a:t>
            </a:r>
            <a:r>
              <a:rPr lang="pt-BR" sz="2400" b="1" dirty="0" err="1" smtClean="0">
                <a:solidFill>
                  <a:schemeClr val="accent1">
                    <a:lumMod val="75000"/>
                  </a:schemeClr>
                </a:solidFill>
              </a:rPr>
              <a:t>Boost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272957" y="2193207"/>
            <a:ext cx="3530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Regulação da corrente de carga, Atuação do MPPT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1701800"/>
            <a:ext cx="4700587" cy="456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272957" y="3190400"/>
            <a:ext cx="3164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 err="1" smtClean="0"/>
              <a:t>Ibat</a:t>
            </a:r>
            <a:r>
              <a:rPr lang="pt-BR" sz="2000" dirty="0" smtClean="0"/>
              <a:t>=1,2A – Carga nominal do </a:t>
            </a:r>
            <a:r>
              <a:rPr lang="pt-BR" sz="2000" dirty="0" err="1" smtClean="0"/>
              <a:t>CubeSat</a:t>
            </a:r>
            <a:endParaRPr lang="pt-BR" sz="2000" dirty="0" smtClean="0"/>
          </a:p>
        </p:txBody>
      </p:sp>
      <p:sp>
        <p:nvSpPr>
          <p:cNvPr id="10" name="CaixaDeTexto 9"/>
          <p:cNvSpPr txBox="1"/>
          <p:nvPr/>
        </p:nvSpPr>
        <p:spPr>
          <a:xfrm>
            <a:off x="5272957" y="4092100"/>
            <a:ext cx="3164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 err="1" smtClean="0"/>
              <a:t>Ibat</a:t>
            </a:r>
            <a:r>
              <a:rPr lang="pt-BR" sz="2000" dirty="0" smtClean="0"/>
              <a:t>=1,9A – Carga mínima do </a:t>
            </a:r>
            <a:r>
              <a:rPr lang="pt-BR" sz="2000" dirty="0" err="1" smtClean="0"/>
              <a:t>CubeSat</a:t>
            </a: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19145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95300" y="361950"/>
            <a:ext cx="8191500" cy="704850"/>
          </a:xfrm>
        </p:spPr>
        <p:txBody>
          <a:bodyPr/>
          <a:lstStyle/>
          <a:p>
            <a:r>
              <a:rPr lang="pt-BR" dirty="0"/>
              <a:t>Controle por realimentação de potência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6515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Regulação de Tensão de Entrada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715000" y="2133600"/>
            <a:ext cx="31623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Variação da tensão da bateria.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Redução no tempo de carga de </a:t>
            </a:r>
            <a:r>
              <a:rPr lang="pt-BR" sz="2000" smtClean="0"/>
              <a:t>~27%</a:t>
            </a:r>
            <a:endParaRPr lang="pt-BR" sz="20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" y="2017713"/>
            <a:ext cx="5086771" cy="401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92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95300" y="361950"/>
            <a:ext cx="8191500" cy="704850"/>
          </a:xfrm>
        </p:spPr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6515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Buck-</a:t>
            </a:r>
            <a:r>
              <a:rPr lang="pt-BR" sz="2400" b="1" dirty="0" err="1" smtClean="0">
                <a:solidFill>
                  <a:schemeClr val="accent1">
                    <a:lumMod val="75000"/>
                  </a:schemeClr>
                </a:solidFill>
              </a:rPr>
              <a:t>Boost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 Operando no Modo CCM, para Carga Nominal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448299" y="2440863"/>
            <a:ext cx="3204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Forma de onda da corrente no indutor.</a:t>
            </a:r>
            <a:endParaRPr lang="pt-BR" sz="2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448300" y="4513875"/>
            <a:ext cx="3204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Forma de onda da</a:t>
            </a:r>
          </a:p>
          <a:p>
            <a:r>
              <a:rPr lang="pt-BR" sz="2000" dirty="0" smtClean="0"/>
              <a:t> tensão </a:t>
            </a:r>
            <a:r>
              <a:rPr lang="pt-BR" sz="2000" dirty="0" err="1" smtClean="0"/>
              <a:t>Vds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448300" y="1828088"/>
            <a:ext cx="2949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Ponto I3.</a:t>
            </a:r>
            <a:endParaRPr lang="pt-BR" sz="2000" dirty="0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09" y="1650046"/>
            <a:ext cx="4796790" cy="453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33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6515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Buck-</a:t>
            </a:r>
            <a:r>
              <a:rPr lang="pt-BR" sz="2400" b="1" dirty="0" err="1" smtClean="0">
                <a:solidFill>
                  <a:schemeClr val="accent1">
                    <a:lumMod val="75000"/>
                  </a:schemeClr>
                </a:solidFill>
              </a:rPr>
              <a:t>Boost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 Regulador de Corrente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73800" y="2527300"/>
            <a:ext cx="26288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Degrau de carga, 0,5C.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Funcionamento do controle do conversor </a:t>
            </a:r>
            <a:r>
              <a:rPr lang="pt-BR" sz="2000" dirty="0" err="1" smtClean="0"/>
              <a:t>buck-boost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33" y="1676768"/>
            <a:ext cx="5557647" cy="449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1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95300" y="361950"/>
            <a:ext cx="8191500" cy="704850"/>
          </a:xfrm>
        </p:spPr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6515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err="1" smtClean="0">
                <a:solidFill>
                  <a:schemeClr val="accent1">
                    <a:lumMod val="75000"/>
                  </a:schemeClr>
                </a:solidFill>
              </a:rPr>
              <a:t>Boost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 operando no Modo CCM, para Carga Nominal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662798" y="4179668"/>
            <a:ext cx="2865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Forma de onda da corrente na Carga.</a:t>
            </a:r>
            <a:endParaRPr lang="pt-BR" sz="2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662798" y="2010370"/>
            <a:ext cx="30171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000" dirty="0" smtClean="0"/>
              <a:t>Regulador de tensão </a:t>
            </a:r>
          </a:p>
          <a:p>
            <a:pPr algn="just"/>
            <a:r>
              <a:rPr lang="pt-BR" sz="2000" dirty="0"/>
              <a:t> </a:t>
            </a:r>
            <a:r>
              <a:rPr lang="pt-BR" sz="2000" dirty="0" smtClean="0"/>
              <a:t>de barramento CC para </a:t>
            </a:r>
          </a:p>
          <a:p>
            <a:pPr algn="just"/>
            <a:r>
              <a:rPr lang="pt-BR" sz="2000" dirty="0" smtClean="0"/>
              <a:t>as cargas.</a:t>
            </a:r>
          </a:p>
        </p:txBody>
      </p:sp>
      <p:pic>
        <p:nvPicPr>
          <p:cNvPr id="11" name="Imagem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" y="1902460"/>
            <a:ext cx="4996180" cy="1579880"/>
          </a:xfrm>
          <a:prstGeom prst="rect">
            <a:avLst/>
          </a:prstGeom>
        </p:spPr>
      </p:pic>
      <p:pic>
        <p:nvPicPr>
          <p:cNvPr id="12" name="Imagem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" y="3989070"/>
            <a:ext cx="5003800" cy="167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9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95300" y="361950"/>
            <a:ext cx="8191500" cy="704850"/>
          </a:xfrm>
        </p:spPr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6515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err="1" smtClean="0">
                <a:solidFill>
                  <a:schemeClr val="accent1">
                    <a:lumMod val="75000"/>
                  </a:schemeClr>
                </a:solidFill>
              </a:rPr>
              <a:t>Boost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operando no Modo CCM, para Carga Nominal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680599" y="2612311"/>
            <a:ext cx="3128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Forma de onda da corrente no Indutor.</a:t>
            </a:r>
            <a:endParaRPr lang="pt-BR" sz="2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680599" y="4650226"/>
            <a:ext cx="2815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Forma de onda da tensão </a:t>
            </a:r>
            <a:r>
              <a:rPr lang="pt-BR" sz="2000" dirty="0" err="1" smtClean="0"/>
              <a:t>Vds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680599" y="2010650"/>
            <a:ext cx="2949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Ponto I3.</a:t>
            </a:r>
            <a:endParaRPr lang="pt-BR" sz="2000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2" y="1737025"/>
            <a:ext cx="5090615" cy="441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95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447675" y="1588770"/>
            <a:ext cx="8343899" cy="4631160"/>
          </a:xfrm>
        </p:spPr>
        <p:txBody>
          <a:bodyPr/>
          <a:lstStyle/>
          <a:p>
            <a:pPr algn="just"/>
            <a:r>
              <a:rPr lang="pt-BR" dirty="0" smtClean="0"/>
              <a:t>Cooperação </a:t>
            </a:r>
            <a:r>
              <a:rPr lang="pt-BR" dirty="0"/>
              <a:t>entre o Laboratório Multidisciplinar de Tecnologias Espaciais da Universidade Politécnica da Califórnia (Cal </a:t>
            </a:r>
            <a:r>
              <a:rPr lang="pt-BR" dirty="0" err="1"/>
              <a:t>Poly</a:t>
            </a:r>
            <a:r>
              <a:rPr lang="pt-BR" dirty="0"/>
              <a:t>) e o Laboratório de Desenvolvimento de Sistemas Espaciais de Stanford criou </a:t>
            </a:r>
            <a:r>
              <a:rPr lang="pt-BR" dirty="0" smtClean="0"/>
              <a:t>em 1999 o </a:t>
            </a:r>
            <a:r>
              <a:rPr lang="pt-BR" dirty="0"/>
              <a:t>conceito de </a:t>
            </a:r>
            <a:r>
              <a:rPr lang="pt-BR" dirty="0" err="1" smtClean="0"/>
              <a:t>CubeSat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Os </a:t>
            </a:r>
            <a:r>
              <a:rPr lang="pt-BR" dirty="0" err="1"/>
              <a:t>CubeSats</a:t>
            </a:r>
            <a:r>
              <a:rPr lang="pt-BR" dirty="0"/>
              <a:t> são divididos em três diferentes categorias, as aeronaves 1U (10x10x10 cm), as 2U (10x10x20 cm) e as 3U (10x10x30 cm). Além das dimensões, o peso do </a:t>
            </a:r>
            <a:r>
              <a:rPr lang="pt-BR" dirty="0" err="1"/>
              <a:t>CubeSat</a:t>
            </a:r>
            <a:r>
              <a:rPr lang="pt-BR" dirty="0"/>
              <a:t> é limitado em 1kg por 1U de unidade.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HISTÓRICO DO CUBESAT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6642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Histórico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7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95300" y="361950"/>
            <a:ext cx="8191500" cy="704850"/>
          </a:xfrm>
        </p:spPr>
        <p:txBody>
          <a:bodyPr/>
          <a:lstStyle/>
          <a:p>
            <a:r>
              <a:rPr lang="pt-BR" dirty="0"/>
              <a:t>Controle por realimentação de potência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6515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Validação do controle conversor </a:t>
            </a:r>
            <a:r>
              <a:rPr lang="pt-BR" sz="2400" b="1" dirty="0" err="1" smtClean="0">
                <a:solidFill>
                  <a:schemeClr val="accent1">
                    <a:lumMod val="75000"/>
                  </a:schemeClr>
                </a:solidFill>
              </a:rPr>
              <a:t>boost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" y="1656712"/>
            <a:ext cx="6092190" cy="460724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426200" y="2812412"/>
            <a:ext cx="2717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Degrau de carga, de 200</a:t>
            </a:r>
            <a:r>
              <a:rPr lang="el-GR" sz="2000" dirty="0" smtClean="0"/>
              <a:t>Ω</a:t>
            </a:r>
            <a:r>
              <a:rPr lang="pt-BR" sz="2000" dirty="0" smtClean="0"/>
              <a:t> para 50</a:t>
            </a:r>
            <a:r>
              <a:rPr lang="el-GR" sz="2000" dirty="0"/>
              <a:t> </a:t>
            </a:r>
            <a:r>
              <a:rPr lang="el-GR" sz="2000" dirty="0" smtClean="0"/>
              <a:t>Ω</a:t>
            </a:r>
            <a:r>
              <a:rPr lang="pt-BR" sz="20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Funcionamento do controle do conversor  </a:t>
            </a:r>
            <a:r>
              <a:rPr lang="pt-BR" sz="2000" dirty="0" err="1" smtClean="0"/>
              <a:t>boost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82302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95300" y="361950"/>
            <a:ext cx="8191500" cy="704850"/>
          </a:xfrm>
        </p:spPr>
        <p:txBody>
          <a:bodyPr/>
          <a:lstStyle/>
          <a:p>
            <a:r>
              <a:rPr lang="pt-BR" dirty="0"/>
              <a:t>ANÁLISE DINÂMICA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6515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Eficiência do conversor de arquitetura empilhada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Imagem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2" y="1704975"/>
            <a:ext cx="6211147" cy="36576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16045" y="5517972"/>
            <a:ext cx="8306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Fig.20 - Eficiência </a:t>
            </a:r>
            <a:r>
              <a:rPr lang="pt-BR" dirty="0"/>
              <a:t>do conversor de arquitetura empilhada, para diversos pontos de operação e cargas de 100%, 50%, 33% e 25%.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727414"/>
              </p:ext>
            </p:extLst>
          </p:nvPr>
        </p:nvGraphicFramePr>
        <p:xfrm>
          <a:off x="6494566" y="2448243"/>
          <a:ext cx="2412367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930"/>
                <a:gridCol w="1449437"/>
              </a:tblGrid>
              <a:tr h="311574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Boost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Buck-</a:t>
                      </a:r>
                      <a:r>
                        <a:rPr lang="pt-BR" dirty="0" err="1" smtClean="0"/>
                        <a:t>Boost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4,5W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4,5W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2,25W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6,75W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1,5W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7,5W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1,125W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7,875W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61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95300" y="361950"/>
            <a:ext cx="8191500" cy="704850"/>
          </a:xfrm>
        </p:spPr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6515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Gerais do trabalho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51510" y="1851204"/>
            <a:ext cx="76908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000" dirty="0"/>
              <a:t>Nesse trabalho foram estudadas as principais topologias de EPS que utilizam o rastreio do ponto de máxima potência</a:t>
            </a:r>
            <a:r>
              <a:rPr lang="pt-BR" sz="2000" dirty="0" smtClean="0"/>
              <a:t>.</a:t>
            </a:r>
          </a:p>
          <a:p>
            <a:endParaRPr lang="pt-BR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 Foi </a:t>
            </a:r>
            <a:r>
              <a:rPr lang="pt-BR" sz="2000" dirty="0"/>
              <a:t>proposta e implementada uma nova topologia para EPS que utiliza a arquitetura de conversores </a:t>
            </a:r>
            <a:r>
              <a:rPr lang="pt-BR" sz="2000" dirty="0" smtClean="0"/>
              <a:t>empilhados.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Foi apresentada </a:t>
            </a:r>
            <a:r>
              <a:rPr lang="pt-BR" sz="2000" dirty="0"/>
              <a:t>uma metodologia de projeto de conversores estáticos que levam em </a:t>
            </a:r>
            <a:r>
              <a:rPr lang="pt-BR" sz="2000" dirty="0" smtClean="0"/>
              <a:t>consideração </a:t>
            </a:r>
            <a:r>
              <a:rPr lang="pt-BR" sz="2000" dirty="0"/>
              <a:t>a aplicação e </a:t>
            </a:r>
            <a:r>
              <a:rPr lang="pt-BR" sz="2000" dirty="0" smtClean="0"/>
              <a:t>utilizam </a:t>
            </a:r>
            <a:r>
              <a:rPr lang="pt-BR" sz="2000" dirty="0"/>
              <a:t>as equações </a:t>
            </a:r>
            <a:r>
              <a:rPr lang="pt-BR" sz="2000" dirty="0" smtClean="0"/>
              <a:t>do modo de condução crítico.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/>
              <a:t>Também, foi projetado um arranjo solar e a capacidade da bateria para uma missão de um ano no espaço, </a:t>
            </a:r>
            <a:r>
              <a:rPr lang="pt-BR" sz="2000" dirty="0" smtClean="0"/>
              <a:t>para um </a:t>
            </a:r>
            <a:r>
              <a:rPr lang="pt-BR" sz="2000" dirty="0" err="1" smtClean="0"/>
              <a:t>CubeSat</a:t>
            </a:r>
            <a:r>
              <a:rPr lang="pt-BR" sz="2000" dirty="0" smtClean="0"/>
              <a:t> 1U.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55768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Conclusões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68300" y="1575435"/>
            <a:ext cx="8280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000" dirty="0" smtClean="0"/>
              <a:t>Foram projetados </a:t>
            </a:r>
            <a:r>
              <a:rPr lang="pt-BR" sz="2000" dirty="0"/>
              <a:t>os controladores para os conversores, um </a:t>
            </a:r>
            <a:r>
              <a:rPr lang="pt-BR" sz="2000" dirty="0" smtClean="0"/>
              <a:t>operando </a:t>
            </a:r>
            <a:r>
              <a:rPr lang="pt-BR" sz="2000" dirty="0"/>
              <a:t>em modo regulador de tensão e o outro no modo regulador de corrente </a:t>
            </a:r>
            <a:r>
              <a:rPr lang="pt-BR" sz="2000" dirty="0" smtClean="0"/>
              <a:t>para carga de bateria.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000" dirty="0" smtClean="0"/>
              <a:t>Foi montado um </a:t>
            </a:r>
            <a:r>
              <a:rPr lang="pt-BR" sz="2000" dirty="0"/>
              <a:t>protótipo e </a:t>
            </a:r>
            <a:r>
              <a:rPr lang="pt-BR" sz="2000" dirty="0" smtClean="0"/>
              <a:t>extraído </a:t>
            </a:r>
            <a:r>
              <a:rPr lang="pt-BR" sz="2000" dirty="0"/>
              <a:t>alguns resultados experimentais, os quais demonstram que o funcionamento do conversor de arquitetura </a:t>
            </a:r>
            <a:r>
              <a:rPr lang="pt-BR" sz="2000" dirty="0" smtClean="0"/>
              <a:t>proposta.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000" dirty="0" smtClean="0"/>
              <a:t>A </a:t>
            </a:r>
            <a:r>
              <a:rPr lang="pt-BR" sz="2000" dirty="0"/>
              <a:t>arquitetura empilhada apresenta-se uma boa opção para </a:t>
            </a:r>
            <a:r>
              <a:rPr lang="pt-BR" sz="2000" smtClean="0"/>
              <a:t>projeto de EPS</a:t>
            </a:r>
            <a:r>
              <a:rPr lang="pt-BR" sz="2000" dirty="0"/>
              <a:t>, pois, ela permite alcançar </a:t>
            </a:r>
            <a:r>
              <a:rPr lang="pt-BR" sz="2000" dirty="0" smtClean="0"/>
              <a:t>tensões mais elevadas de barramento </a:t>
            </a:r>
            <a:r>
              <a:rPr lang="pt-BR" sz="2000" dirty="0"/>
              <a:t>CC para as </a:t>
            </a:r>
            <a:r>
              <a:rPr lang="pt-BR" sz="2000" dirty="0" smtClean="0"/>
              <a:t>cargas.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000" dirty="0" smtClean="0"/>
              <a:t>Também a arquitetura apresenta-se </a:t>
            </a:r>
            <a:r>
              <a:rPr lang="pt-BR" sz="2000" dirty="0"/>
              <a:t>versátil, permitindo variações do projeto dos arranjos fotovoltaicos e da bateria.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6515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Gerais do trabalho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4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95300" y="361950"/>
            <a:ext cx="8191500" cy="704850"/>
          </a:xfrm>
        </p:spPr>
        <p:txBody>
          <a:bodyPr/>
          <a:lstStyle/>
          <a:p>
            <a:r>
              <a:rPr lang="pt-BR" dirty="0" smtClean="0"/>
              <a:t>Fim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468378" y="3402750"/>
            <a:ext cx="2367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293152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567637" y="1143000"/>
            <a:ext cx="7912100" cy="5181600"/>
          </a:xfrm>
        </p:spPr>
        <p:txBody>
          <a:bodyPr/>
          <a:lstStyle/>
          <a:p>
            <a:r>
              <a:rPr lang="en-US" sz="1000" dirty="0" smtClean="0"/>
              <a:t>[</a:t>
            </a:r>
            <a:r>
              <a:rPr lang="en-US" sz="1000" dirty="0"/>
              <a:t>1] BURT, Robert. Distributed Electrical Power Systems In </a:t>
            </a:r>
            <a:r>
              <a:rPr lang="en-US" sz="1000" dirty="0" err="1"/>
              <a:t>Cubesat</a:t>
            </a:r>
            <a:r>
              <a:rPr lang="en-US" sz="1000" dirty="0"/>
              <a:t> Applications. 2011. 83 f. </a:t>
            </a:r>
            <a:r>
              <a:rPr lang="en-US" sz="1000" dirty="0" err="1"/>
              <a:t>Dissertação</a:t>
            </a:r>
            <a:r>
              <a:rPr lang="en-US" sz="1000" dirty="0"/>
              <a:t> (</a:t>
            </a:r>
            <a:r>
              <a:rPr lang="en-US" sz="1000" dirty="0" err="1"/>
              <a:t>Mestrado</a:t>
            </a:r>
            <a:r>
              <a:rPr lang="en-US" sz="1000" dirty="0"/>
              <a:t>) - </a:t>
            </a:r>
            <a:r>
              <a:rPr lang="en-US" sz="1000" dirty="0" err="1"/>
              <a:t>Curso</a:t>
            </a:r>
            <a:r>
              <a:rPr lang="en-US" sz="1000" dirty="0"/>
              <a:t> de Electrical Engineering, Electrical Engineering, Utah State University, Logan, Utah, 2011. </a:t>
            </a:r>
            <a:r>
              <a:rPr lang="en-US" sz="1000" dirty="0" err="1"/>
              <a:t>Disponível</a:t>
            </a:r>
            <a:r>
              <a:rPr lang="en-US" sz="1000" dirty="0"/>
              <a:t> </a:t>
            </a:r>
            <a:r>
              <a:rPr lang="en-US" sz="1000" dirty="0" err="1"/>
              <a:t>em</a:t>
            </a:r>
            <a:r>
              <a:rPr lang="en-US" sz="1000" dirty="0"/>
              <a:t>: &lt;http://www.ece.usu.edu/grad/reports_theses_disseratations/2011/Burt_Robert/thesis.pdf&gt;. </a:t>
            </a:r>
            <a:r>
              <a:rPr lang="en-US" sz="1000" dirty="0" err="1"/>
              <a:t>Acesso</a:t>
            </a:r>
            <a:r>
              <a:rPr lang="en-US" sz="1000" dirty="0"/>
              <a:t> </a:t>
            </a:r>
            <a:r>
              <a:rPr lang="en-US" sz="1000" dirty="0" err="1"/>
              <a:t>em</a:t>
            </a:r>
            <a:r>
              <a:rPr lang="en-US" sz="1000" dirty="0"/>
              <a:t>: 4 </a:t>
            </a:r>
            <a:r>
              <a:rPr lang="en-US" sz="1000" dirty="0" err="1"/>
              <a:t>fev</a:t>
            </a:r>
            <a:r>
              <a:rPr lang="en-US" sz="1000" dirty="0"/>
              <a:t>. 2016.</a:t>
            </a:r>
            <a:endParaRPr lang="pt-BR" sz="1000" dirty="0"/>
          </a:p>
          <a:p>
            <a:r>
              <a:rPr lang="en-US" sz="1000" dirty="0"/>
              <a:t>[2] THIRION, Pierre. Design and Implementation of On-board Electrical Power Supply of Student </a:t>
            </a:r>
            <a:r>
              <a:rPr lang="en-US" sz="1000" dirty="0" err="1"/>
              <a:t>Nanosatellite</a:t>
            </a:r>
            <a:r>
              <a:rPr lang="en-US" sz="1000" dirty="0"/>
              <a:t> OUFTI-1 of University of Liège. 2009. 116 f. </a:t>
            </a:r>
            <a:r>
              <a:rPr lang="en-US" sz="1000" dirty="0" err="1"/>
              <a:t>Dissertação</a:t>
            </a:r>
            <a:r>
              <a:rPr lang="en-US" sz="1000" dirty="0"/>
              <a:t> (</a:t>
            </a:r>
            <a:r>
              <a:rPr lang="en-US" sz="1000" dirty="0" err="1"/>
              <a:t>Mestrado</a:t>
            </a:r>
            <a:r>
              <a:rPr lang="en-US" sz="1000" dirty="0"/>
              <a:t>) - </a:t>
            </a:r>
            <a:r>
              <a:rPr lang="en-US" sz="1000" dirty="0" err="1"/>
              <a:t>Curso</a:t>
            </a:r>
            <a:r>
              <a:rPr lang="en-US" sz="1000" dirty="0"/>
              <a:t> de Electrical Engineering, Electrical Engineering, University Of Liège, Liège, 2009. </a:t>
            </a:r>
            <a:r>
              <a:rPr lang="pt-BR" sz="1000" dirty="0"/>
              <a:t>Disponível em: &lt;http://www.leodium.ulg.ac.be/cmsms/uploads/08-09_Thirion.pdf&gt;. </a:t>
            </a:r>
            <a:r>
              <a:rPr lang="en-US" sz="1000" dirty="0" err="1"/>
              <a:t>Acesso</a:t>
            </a:r>
            <a:r>
              <a:rPr lang="en-US" sz="1000" dirty="0"/>
              <a:t> </a:t>
            </a:r>
            <a:r>
              <a:rPr lang="en-US" sz="1000" dirty="0" err="1"/>
              <a:t>em</a:t>
            </a:r>
            <a:r>
              <a:rPr lang="en-US" sz="1000" dirty="0"/>
              <a:t>: 4 mar. 2016.</a:t>
            </a:r>
            <a:endParaRPr lang="pt-BR" sz="1000" dirty="0"/>
          </a:p>
          <a:p>
            <a:r>
              <a:rPr lang="en-US" sz="1000" dirty="0"/>
              <a:t>[3] MAHDI, Mohammed </a:t>
            </a:r>
            <a:r>
              <a:rPr lang="en-US" sz="1000" dirty="0" err="1"/>
              <a:t>Chessab</a:t>
            </a:r>
            <a:r>
              <a:rPr lang="en-US" sz="1000" dirty="0"/>
              <a:t>; JAAFER, </a:t>
            </a:r>
            <a:r>
              <a:rPr lang="en-US" sz="1000" dirty="0" err="1"/>
              <a:t>Jaafer</a:t>
            </a:r>
            <a:r>
              <a:rPr lang="en-US" sz="1000" dirty="0"/>
              <a:t> Sa </a:t>
            </a:r>
            <a:r>
              <a:rPr lang="en-US" sz="1000" dirty="0" err="1"/>
              <a:t>Diq</a:t>
            </a:r>
            <a:r>
              <a:rPr lang="en-US" sz="1000" dirty="0"/>
              <a:t>; SHEHAB, </a:t>
            </a:r>
            <a:r>
              <a:rPr lang="en-US" sz="1000" dirty="0" err="1"/>
              <a:t>Abd</a:t>
            </a:r>
            <a:r>
              <a:rPr lang="en-US" sz="1000" dirty="0"/>
              <a:t> - Al - </a:t>
            </a:r>
            <a:r>
              <a:rPr lang="en-US" sz="1000" dirty="0" err="1"/>
              <a:t>Razak</a:t>
            </a:r>
            <a:r>
              <a:rPr lang="en-US" sz="1000" dirty="0"/>
              <a:t>. Design and Implementation of an Effective Electrical Power System for Nano - Satellite. International Journal Of Scientific &amp; Engineering Research, </a:t>
            </a:r>
            <a:r>
              <a:rPr lang="en-US" sz="1000" dirty="0" err="1"/>
              <a:t>Ieee</a:t>
            </a:r>
            <a:r>
              <a:rPr lang="en-US" sz="1000" dirty="0"/>
              <a:t>, v. 5, p.29-34, 5 </a:t>
            </a:r>
            <a:r>
              <a:rPr lang="en-US" sz="1000" dirty="0" err="1"/>
              <a:t>maio</a:t>
            </a:r>
            <a:r>
              <a:rPr lang="en-US" sz="1000" dirty="0"/>
              <a:t> 2014. </a:t>
            </a:r>
            <a:r>
              <a:rPr lang="pt-BR" sz="1000" dirty="0"/>
              <a:t>Disponível em: &lt;http://www.ijser.org/researchpaper\Design-and-Implementation-of-an-Effective-Electrical-Power-System-for-Nano-Satellite.pdf&gt;. </a:t>
            </a:r>
            <a:r>
              <a:rPr lang="en-US" sz="1000" dirty="0" err="1"/>
              <a:t>Acesso</a:t>
            </a:r>
            <a:r>
              <a:rPr lang="en-US" sz="1000" dirty="0"/>
              <a:t> </a:t>
            </a:r>
            <a:r>
              <a:rPr lang="en-US" sz="1000" dirty="0" err="1"/>
              <a:t>em</a:t>
            </a:r>
            <a:r>
              <a:rPr lang="en-US" sz="1000" dirty="0"/>
              <a:t>: 4 mar. 2016. </a:t>
            </a:r>
            <a:endParaRPr lang="pt-BR" sz="1000" dirty="0"/>
          </a:p>
          <a:p>
            <a:r>
              <a:rPr lang="en-US" sz="1000" dirty="0"/>
              <a:t>[4] SHEKOOFA, </a:t>
            </a:r>
            <a:r>
              <a:rPr lang="en-US" sz="1000" dirty="0" err="1"/>
              <a:t>Omid</a:t>
            </a:r>
            <a:r>
              <a:rPr lang="en-US" sz="1000" dirty="0"/>
              <a:t>; KOSARI, </a:t>
            </a:r>
            <a:r>
              <a:rPr lang="en-US" sz="1000" dirty="0" err="1"/>
              <a:t>Ehsan</a:t>
            </a:r>
            <a:r>
              <a:rPr lang="en-US" sz="1000" dirty="0"/>
              <a:t>. Comparing the topologies of satellite electrical power subsystem based on system level specifications. 2013 6th International Conference On Recent Advances In Space Technologies (</a:t>
            </a:r>
            <a:r>
              <a:rPr lang="en-US" sz="1000" dirty="0" err="1"/>
              <a:t>rast</a:t>
            </a:r>
            <a:r>
              <a:rPr lang="en-US" sz="1000" dirty="0"/>
              <a:t>), [</a:t>
            </a:r>
            <a:r>
              <a:rPr lang="en-US" sz="1000" dirty="0" err="1"/>
              <a:t>s.l</a:t>
            </a:r>
            <a:r>
              <a:rPr lang="en-US" sz="1000" dirty="0"/>
              <a:t>.], p.671-675, jun. 2013. Institute of Electrical &amp; Electronics Engineers (IEEE). http://dx.doi.org/10.1109/rast.2013.6581295. </a:t>
            </a:r>
            <a:r>
              <a:rPr lang="pt-BR" sz="1000" dirty="0"/>
              <a:t>Disponível em: &lt;http://ieeexplore.ieee.org/xpl/login.jsp?tp=&amp;arnumber=6581295&amp;url=http://ieeexplore.ieee.org/xpls/abs_all.jsp?arnumber=6581295&gt;. </a:t>
            </a:r>
            <a:r>
              <a:rPr lang="en-US" sz="1000" dirty="0" err="1"/>
              <a:t>Acesso</a:t>
            </a:r>
            <a:r>
              <a:rPr lang="en-US" sz="1000" dirty="0"/>
              <a:t> </a:t>
            </a:r>
            <a:r>
              <a:rPr lang="en-US" sz="1000" dirty="0" err="1"/>
              <a:t>em</a:t>
            </a:r>
            <a:r>
              <a:rPr lang="en-US" sz="1000" dirty="0"/>
              <a:t>: 4 mar. 2016.</a:t>
            </a:r>
            <a:endParaRPr lang="pt-BR" sz="1000" dirty="0"/>
          </a:p>
          <a:p>
            <a:r>
              <a:rPr lang="en-US" sz="1000" dirty="0"/>
              <a:t>[5] FARAHANI, </a:t>
            </a:r>
            <a:r>
              <a:rPr lang="en-US" sz="1000" dirty="0" err="1"/>
              <a:t>Gholamreza</a:t>
            </a:r>
            <a:r>
              <a:rPr lang="en-US" sz="1000" dirty="0"/>
              <a:t>; TAHERBANEH, Mohsen. Extracting best reliable scheme for Electrical Power Subsystem (EPS) of satellite. Proceedings Of 5th International Conference On Recent Advances In Space Technologies - Rast2011, [</a:t>
            </a:r>
            <a:r>
              <a:rPr lang="en-US" sz="1000" dirty="0" err="1"/>
              <a:t>s.l</a:t>
            </a:r>
            <a:r>
              <a:rPr lang="en-US" sz="1000" dirty="0"/>
              <a:t>.], p.532-537, jun. 2011. Institute of Electrical &amp; Electronics Engineers (IEEE). http://dx.doi.org/10.1109/rast.2011.5966894. </a:t>
            </a:r>
            <a:r>
              <a:rPr lang="pt-BR" sz="1000" dirty="0"/>
              <a:t>Disponível em: &lt;http://ieeexplore.ieee.org/xpl/login.jsp?tp=&amp;arnumber=5966894&amp;url=http://ieeexplore.ieee.org/iel5/5956072/5966798/05966894.pdf?arnumber=5966894&gt;. Acesso em: 4 mar. 2016.</a:t>
            </a:r>
          </a:p>
          <a:p>
            <a:r>
              <a:rPr lang="pt-BR" sz="1000" dirty="0"/>
              <a:t>[6] LARSEN, </a:t>
            </a:r>
            <a:r>
              <a:rPr lang="pt-BR" sz="1000" dirty="0" err="1"/>
              <a:t>Jesper</a:t>
            </a:r>
            <a:r>
              <a:rPr lang="pt-BR" sz="1000" dirty="0"/>
              <a:t> A.; IZADI-ZAMANABADI, </a:t>
            </a:r>
            <a:r>
              <a:rPr lang="pt-BR" sz="1000" dirty="0" err="1"/>
              <a:t>Roozbeh</a:t>
            </a:r>
            <a:r>
              <a:rPr lang="pt-BR" sz="1000" dirty="0"/>
              <a:t>; BHANDERI, Dan. </a:t>
            </a:r>
            <a:r>
              <a:rPr lang="en-US" sz="1000" dirty="0"/>
              <a:t>Design and Implementation of a Space Environment Simulation Toolbox for Small Satellites. 56th International </a:t>
            </a:r>
            <a:r>
              <a:rPr lang="en-US" sz="1000" dirty="0" err="1"/>
              <a:t>Astronautical</a:t>
            </a:r>
            <a:r>
              <a:rPr lang="en-US" sz="1000" dirty="0"/>
              <a:t> Congress: 35th Student Conference (IAF W.), Aalborg, p.1-5, out. 2005. </a:t>
            </a:r>
            <a:r>
              <a:rPr lang="pt-BR" sz="1000" dirty="0"/>
              <a:t>Disponível em: &lt;http://bhanderi.dk/research/publications/amini_simulation_toolbox.pdf&gt;. </a:t>
            </a:r>
            <a:r>
              <a:rPr lang="en-US" sz="1000" dirty="0" err="1"/>
              <a:t>Acesso</a:t>
            </a:r>
            <a:r>
              <a:rPr lang="en-US" sz="1000" dirty="0"/>
              <a:t> </a:t>
            </a:r>
            <a:r>
              <a:rPr lang="en-US" sz="1000" dirty="0" err="1"/>
              <a:t>em</a:t>
            </a:r>
            <a:r>
              <a:rPr lang="en-US" sz="1000" dirty="0"/>
              <a:t>: 4 mar. 2016.</a:t>
            </a:r>
            <a:endParaRPr lang="pt-BR" sz="1000" dirty="0"/>
          </a:p>
          <a:p>
            <a:r>
              <a:rPr lang="en-US" sz="1000" dirty="0"/>
              <a:t>[7] ASUNDI, </a:t>
            </a:r>
            <a:r>
              <a:rPr lang="en-US" sz="1000" dirty="0" err="1"/>
              <a:t>Sharanabasaweshwara</a:t>
            </a:r>
            <a:r>
              <a:rPr lang="en-US" sz="1000" dirty="0"/>
              <a:t> Ashok. </a:t>
            </a:r>
            <a:r>
              <a:rPr lang="en-US" sz="1000" dirty="0" err="1"/>
              <a:t>Cubesat</a:t>
            </a:r>
            <a:r>
              <a:rPr lang="en-US" sz="1000" dirty="0"/>
              <a:t> System Design Based On Methodologies Adopted For Developing Wireless Robotic Platform. </a:t>
            </a:r>
            <a:r>
              <a:rPr lang="pt-BR" sz="1000" dirty="0"/>
              <a:t>2011. 218 f. Tese (Doutorado) - Curso de </a:t>
            </a:r>
            <a:r>
              <a:rPr lang="pt-BR" sz="1000" dirty="0" err="1"/>
              <a:t>Aerospace</a:t>
            </a:r>
            <a:r>
              <a:rPr lang="pt-BR" sz="1000" dirty="0"/>
              <a:t>  </a:t>
            </a:r>
            <a:r>
              <a:rPr lang="pt-BR" sz="1000" dirty="0" err="1"/>
              <a:t>Engineering</a:t>
            </a:r>
            <a:r>
              <a:rPr lang="pt-BR" sz="1000" dirty="0"/>
              <a:t>, </a:t>
            </a:r>
            <a:r>
              <a:rPr lang="pt-BR" sz="1000" dirty="0" err="1"/>
              <a:t>Aerospace</a:t>
            </a:r>
            <a:r>
              <a:rPr lang="pt-BR" sz="1000" dirty="0"/>
              <a:t>  </a:t>
            </a:r>
            <a:r>
              <a:rPr lang="pt-BR" sz="1000" dirty="0" err="1"/>
              <a:t>engineering</a:t>
            </a:r>
            <a:r>
              <a:rPr lang="pt-BR" sz="1000" dirty="0"/>
              <a:t>, </a:t>
            </a:r>
            <a:r>
              <a:rPr lang="pt-BR" sz="1000" dirty="0" err="1"/>
              <a:t>University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Florida, Florida, 2011. Disponível em: &lt;http://ufdcimages.uflib.ufl.edu/UF/E0/04/25/79/00001/asundi_s.pdf&gt;. </a:t>
            </a:r>
            <a:r>
              <a:rPr lang="en-US" sz="1000" dirty="0" err="1"/>
              <a:t>Acesso</a:t>
            </a:r>
            <a:r>
              <a:rPr lang="en-US" sz="1000" dirty="0"/>
              <a:t> </a:t>
            </a:r>
            <a:r>
              <a:rPr lang="en-US" sz="1000" dirty="0" err="1"/>
              <a:t>em</a:t>
            </a:r>
            <a:r>
              <a:rPr lang="en-US" sz="1000" dirty="0"/>
              <a:t>: 4 mar. 2016.</a:t>
            </a:r>
            <a:endParaRPr lang="pt-BR" sz="1000" dirty="0"/>
          </a:p>
          <a:p>
            <a:r>
              <a:rPr lang="en-US" sz="1000" dirty="0"/>
              <a:t>[8] KKAKOYIANNIS, Constantine; CONSTANTINOU, Philip. Electrically Small </a:t>
            </a:r>
            <a:r>
              <a:rPr lang="en-US" sz="1000" dirty="0" err="1"/>
              <a:t>Microstrip</a:t>
            </a:r>
            <a:r>
              <a:rPr lang="en-US" sz="1000" dirty="0"/>
              <a:t> Antennas Targeting Miniaturized Satellites: the </a:t>
            </a:r>
            <a:r>
              <a:rPr lang="en-US" sz="1000" dirty="0" err="1"/>
              <a:t>CubeSat</a:t>
            </a:r>
            <a:r>
              <a:rPr lang="en-US" sz="1000" dirty="0"/>
              <a:t> Paradigm. In: LEY, </a:t>
            </a:r>
            <a:r>
              <a:rPr lang="en-US" sz="1000" dirty="0" err="1"/>
              <a:t>Wilfried</a:t>
            </a:r>
            <a:r>
              <a:rPr lang="en-US" sz="1000" dirty="0"/>
              <a:t>; WITTMANN, Klaus; HALLMANN, </a:t>
            </a:r>
            <a:r>
              <a:rPr lang="en-US" sz="1000" dirty="0" err="1"/>
              <a:t>Willi</a:t>
            </a:r>
            <a:r>
              <a:rPr lang="en-US" sz="1000" dirty="0"/>
              <a:t>. Handbook of Space Technology. </a:t>
            </a:r>
            <a:r>
              <a:rPr lang="en-US" sz="1000" dirty="0" err="1"/>
              <a:t>Chichester</a:t>
            </a:r>
            <a:r>
              <a:rPr lang="en-US" sz="1000" dirty="0"/>
              <a:t>: John Wiley &amp; Sons, 2009. p. 273-316. </a:t>
            </a:r>
            <a:r>
              <a:rPr lang="en-US" sz="1000" dirty="0" err="1"/>
              <a:t>Disponível</a:t>
            </a:r>
            <a:r>
              <a:rPr lang="en-US" sz="1000" dirty="0"/>
              <a:t> </a:t>
            </a:r>
            <a:r>
              <a:rPr lang="en-US" sz="1000" dirty="0" err="1"/>
              <a:t>em</a:t>
            </a:r>
            <a:r>
              <a:rPr lang="en-US" sz="1000" dirty="0"/>
              <a:t>: &lt;http://www.intechopen.com/books/microstrip-antennas/electrically-small-microstrip-antennas-targeting-miniaturized-satellites-the-cubesat-paradigm&gt;. </a:t>
            </a:r>
            <a:r>
              <a:rPr lang="en-US" sz="1000" dirty="0" err="1"/>
              <a:t>Acesso</a:t>
            </a:r>
            <a:r>
              <a:rPr lang="en-US" sz="1000" dirty="0"/>
              <a:t> </a:t>
            </a:r>
            <a:r>
              <a:rPr lang="en-US" sz="1000" dirty="0" err="1"/>
              <a:t>em</a:t>
            </a:r>
            <a:r>
              <a:rPr lang="en-US" sz="1000" dirty="0"/>
              <a:t>: 4 mar. 2016</a:t>
            </a:r>
            <a:r>
              <a:rPr lang="en-US" sz="1000" dirty="0" smtClean="0"/>
              <a:t>.</a:t>
            </a:r>
          </a:p>
          <a:p>
            <a:r>
              <a:rPr lang="en-US" sz="1000" dirty="0"/>
              <a:t>[9] LUO, Fang Lin; YE, Hong. Introduction. In: LUO, Fang Lin; YE, Hong. Essential DC/DC Converters. London: Taylor &amp; Francis, 2006. Cap. 1. p. 1-40. </a:t>
            </a:r>
            <a:endParaRPr lang="pt-BR" sz="1000" dirty="0"/>
          </a:p>
          <a:p>
            <a:endParaRPr lang="pt-BR" sz="10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REFERENCIAS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38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617220" y="1162050"/>
            <a:ext cx="7912100" cy="4943580"/>
          </a:xfrm>
        </p:spPr>
        <p:txBody>
          <a:bodyPr/>
          <a:lstStyle/>
          <a:p>
            <a:r>
              <a:rPr lang="en-US" sz="1000" dirty="0" smtClean="0"/>
              <a:t>[</a:t>
            </a:r>
            <a:r>
              <a:rPr lang="en-US" sz="1000" dirty="0"/>
              <a:t>10] MAHDT, Mohammed </a:t>
            </a:r>
            <a:r>
              <a:rPr lang="en-US" sz="1000" dirty="0" err="1"/>
              <a:t>Chessab</a:t>
            </a:r>
            <a:r>
              <a:rPr lang="en-US" sz="1000" dirty="0"/>
              <a:t>; JAAFER, </a:t>
            </a:r>
            <a:r>
              <a:rPr lang="en-US" sz="1000" dirty="0" err="1"/>
              <a:t>Jaafer</a:t>
            </a:r>
            <a:r>
              <a:rPr lang="en-US" sz="1000" dirty="0"/>
              <a:t> Sa </a:t>
            </a:r>
            <a:r>
              <a:rPr lang="en-US" sz="1000" dirty="0" err="1"/>
              <a:t>Diq</a:t>
            </a:r>
            <a:r>
              <a:rPr lang="en-US" sz="1000" dirty="0"/>
              <a:t>; SHEHAB, </a:t>
            </a:r>
            <a:r>
              <a:rPr lang="en-US" sz="1000" dirty="0" err="1"/>
              <a:t>Abd</a:t>
            </a:r>
            <a:r>
              <a:rPr lang="en-US" sz="1000" dirty="0"/>
              <a:t> - Al - </a:t>
            </a:r>
            <a:r>
              <a:rPr lang="en-US" sz="1000" dirty="0" err="1"/>
              <a:t>Razak</a:t>
            </a:r>
            <a:r>
              <a:rPr lang="en-US" sz="1000" dirty="0"/>
              <a:t>. Design and Implementation of an Effective Electrical Power System for Nano - Satellite. International Journal Of Scientific &amp; Engineering Research, India, v. 5, p.29-35, </a:t>
            </a:r>
            <a:r>
              <a:rPr lang="en-US" sz="1000" dirty="0" err="1"/>
              <a:t>maio</a:t>
            </a:r>
            <a:r>
              <a:rPr lang="en-US" sz="1000" dirty="0"/>
              <a:t> 2014. </a:t>
            </a:r>
            <a:r>
              <a:rPr lang="pt-BR" sz="1000" dirty="0"/>
              <a:t>Disponível em: &lt;http://www.ijser.org/researchpaper\Design-and-Implementation-of-an-Effective-Electrical-Power-System-for-Nano-Satellite.pdf&gt;. </a:t>
            </a:r>
            <a:r>
              <a:rPr lang="en-US" sz="1000" dirty="0" err="1"/>
              <a:t>Acesso</a:t>
            </a:r>
            <a:r>
              <a:rPr lang="en-US" sz="1000" dirty="0"/>
              <a:t> </a:t>
            </a:r>
            <a:r>
              <a:rPr lang="en-US" sz="1000" dirty="0" err="1"/>
              <a:t>em</a:t>
            </a:r>
            <a:r>
              <a:rPr lang="en-US" sz="1000" dirty="0"/>
              <a:t>: 4 mar. 2016.</a:t>
            </a:r>
            <a:endParaRPr lang="pt-BR" sz="1000" dirty="0"/>
          </a:p>
          <a:p>
            <a:r>
              <a:rPr lang="en-US" sz="1000" dirty="0"/>
              <a:t>[11] NIELSEN, J. F. D. et al. AAUSAT-II, a Danish Student Satellite. ISAS </a:t>
            </a:r>
            <a:r>
              <a:rPr lang="en-US" sz="1000" dirty="0" err="1"/>
              <a:t>Nyusu</a:t>
            </a:r>
            <a:r>
              <a:rPr lang="en-US" sz="1000" dirty="0"/>
              <a:t>, [</a:t>
            </a:r>
            <a:r>
              <a:rPr lang="en-US" sz="1000" dirty="0" err="1"/>
              <a:t>S.l</a:t>
            </a:r>
            <a:r>
              <a:rPr lang="en-US" sz="1000" dirty="0"/>
              <a:t>.], 2009.</a:t>
            </a:r>
            <a:endParaRPr lang="pt-BR" sz="1000" dirty="0"/>
          </a:p>
          <a:p>
            <a:r>
              <a:rPr lang="en-US" sz="1000" dirty="0"/>
              <a:t> [12] SHEKOOFA, O.; KOSARI, E. Comparing the topologies of satellite electrical power subsystem based on system level specifications. In: Recent Advances In Space Technologies (</a:t>
            </a:r>
            <a:r>
              <a:rPr lang="en-US" sz="1000" dirty="0" err="1"/>
              <a:t>Rast</a:t>
            </a:r>
            <a:r>
              <a:rPr lang="en-US" sz="1000" dirty="0"/>
              <a:t>), 2013 6th International Conference On. </a:t>
            </a:r>
            <a:r>
              <a:rPr lang="en-US" sz="1000" dirty="0" err="1"/>
              <a:t>Anais</a:t>
            </a:r>
            <a:r>
              <a:rPr lang="en-US" sz="1000" dirty="0"/>
              <a:t>. . . [</a:t>
            </a:r>
            <a:r>
              <a:rPr lang="en-US" sz="1000" dirty="0" err="1"/>
              <a:t>S.l</a:t>
            </a:r>
            <a:r>
              <a:rPr lang="en-US" sz="1000" dirty="0"/>
              <a:t>.: </a:t>
            </a:r>
            <a:r>
              <a:rPr lang="en-US" sz="1000" dirty="0" err="1"/>
              <a:t>s.n</a:t>
            </a:r>
            <a:r>
              <a:rPr lang="en-US" sz="1000" dirty="0"/>
              <a:t>.], 2013. p.671–675.</a:t>
            </a:r>
            <a:endParaRPr lang="pt-BR" sz="1000" dirty="0"/>
          </a:p>
          <a:p>
            <a:r>
              <a:rPr lang="en-US" sz="1000" dirty="0"/>
              <a:t>[13] LUO, S.. A review of distributed power systems part I: DC distributed power system. </a:t>
            </a:r>
            <a:r>
              <a:rPr lang="en-US" sz="1000" dirty="0" err="1"/>
              <a:t>Ieee</a:t>
            </a:r>
            <a:r>
              <a:rPr lang="en-US" sz="1000" dirty="0"/>
              <a:t> Aerospace And Electronic Systems Magazine, [</a:t>
            </a:r>
            <a:r>
              <a:rPr lang="en-US" sz="1000" dirty="0" err="1"/>
              <a:t>s.l</a:t>
            </a:r>
            <a:r>
              <a:rPr lang="en-US" sz="1000" dirty="0"/>
              <a:t>.], v. 20, n. 8, p.5-16, ago. 2005. Institute of Electrical &amp; Electronics Engineers (IEEE). http://dx.doi.org/10.1109/maes.2005.1499272. </a:t>
            </a:r>
            <a:r>
              <a:rPr lang="pt-BR" sz="1000" dirty="0"/>
              <a:t>Disponível em: &lt;http://ieeexplore.ieee.org/xpl/login.jsp?tp=&amp;arnumber=1499272&amp;url=http://ieeexplore.ieee.org/xpls/abs_all.jsp?arnumber=1499272&gt;. </a:t>
            </a:r>
            <a:r>
              <a:rPr lang="en-US" sz="1000" dirty="0" err="1"/>
              <a:t>Acesso</a:t>
            </a:r>
            <a:r>
              <a:rPr lang="en-US" sz="1000" dirty="0"/>
              <a:t> </a:t>
            </a:r>
            <a:r>
              <a:rPr lang="en-US" sz="1000" dirty="0" err="1"/>
              <a:t>em</a:t>
            </a:r>
            <a:r>
              <a:rPr lang="en-US" sz="1000" dirty="0"/>
              <a:t>: 4 mar. 2016.</a:t>
            </a:r>
            <a:endParaRPr lang="pt-BR" sz="1000" dirty="0"/>
          </a:p>
          <a:p>
            <a:r>
              <a:rPr lang="en-US" sz="1000" dirty="0"/>
              <a:t>[14] ERICKSON, Robert Warren; MAKSIMOVIC, </a:t>
            </a:r>
            <a:r>
              <a:rPr lang="en-US" sz="1000" dirty="0" err="1"/>
              <a:t>Dragan</a:t>
            </a:r>
            <a:r>
              <a:rPr lang="en-US" sz="1000" dirty="0"/>
              <a:t>. Steady-state equivalent circuit modeling, losses, and efficiency. In: ERICKSON, Robert Warren; MAKSIMOVIC, </a:t>
            </a:r>
            <a:r>
              <a:rPr lang="en-US" sz="1000" dirty="0" err="1"/>
              <a:t>Dragan</a:t>
            </a:r>
            <a:r>
              <a:rPr lang="en-US" sz="1000" dirty="0"/>
              <a:t>. Fundamentals of power electronics. Colorado: Library Of Congress, 2001. p. 39-56.</a:t>
            </a:r>
            <a:endParaRPr lang="pt-BR" sz="1000" dirty="0"/>
          </a:p>
          <a:p>
            <a:r>
              <a:rPr lang="en-US" sz="1000" dirty="0"/>
              <a:t>[15] FARAHANI, </a:t>
            </a:r>
            <a:r>
              <a:rPr lang="en-US" sz="1000" dirty="0" err="1"/>
              <a:t>Gholamreza</a:t>
            </a:r>
            <a:r>
              <a:rPr lang="en-US" sz="1000" dirty="0"/>
              <a:t>; TAHERBANEH, Mohsen. Extracting best reliable scheme for Electrical Power Subsystem (EPS) of satellite. Proceedings Of 5th International Conference On Recent Advances In Space Technologies - Rast2011, [</a:t>
            </a:r>
            <a:r>
              <a:rPr lang="en-US" sz="1000" dirty="0" err="1"/>
              <a:t>s.l</a:t>
            </a:r>
            <a:r>
              <a:rPr lang="en-US" sz="1000" dirty="0"/>
              <a:t>.], p.532-537, jun. 2011. Institute of Electrical &amp; Electronics Engineers (IEEE). DOI: 10.1109/rast.2011.5966894. </a:t>
            </a:r>
            <a:r>
              <a:rPr lang="en-US" sz="1000" dirty="0" err="1"/>
              <a:t>Disponível</a:t>
            </a:r>
            <a:r>
              <a:rPr lang="en-US" sz="1000" dirty="0"/>
              <a:t> </a:t>
            </a:r>
            <a:r>
              <a:rPr lang="en-US" sz="1000" dirty="0" err="1"/>
              <a:t>em</a:t>
            </a:r>
            <a:r>
              <a:rPr lang="en-US" sz="1000" dirty="0"/>
              <a:t>: &lt;http://ieeexplore.ieee.org/stamp/stamp.jsp?tp=&amp;arnumber=5966894&gt;. </a:t>
            </a:r>
            <a:r>
              <a:rPr lang="en-US" sz="1000" dirty="0" err="1"/>
              <a:t>Acesso</a:t>
            </a:r>
            <a:r>
              <a:rPr lang="en-US" sz="1000" dirty="0"/>
              <a:t> </a:t>
            </a:r>
            <a:r>
              <a:rPr lang="en-US" sz="1000" dirty="0" err="1"/>
              <a:t>em</a:t>
            </a:r>
            <a:r>
              <a:rPr lang="en-US" sz="1000" dirty="0"/>
              <a:t>: 4 </a:t>
            </a:r>
            <a:r>
              <a:rPr lang="en-US" sz="1000" dirty="0" err="1"/>
              <a:t>fev</a:t>
            </a:r>
            <a:r>
              <a:rPr lang="en-US" sz="1000" dirty="0"/>
              <a:t>. 2016.</a:t>
            </a:r>
            <a:endParaRPr lang="pt-BR" sz="1000" dirty="0"/>
          </a:p>
          <a:p>
            <a:r>
              <a:rPr lang="en-US" sz="1000" dirty="0"/>
              <a:t>[16] NOTANI, </a:t>
            </a:r>
            <a:r>
              <a:rPr lang="en-US" sz="1000" dirty="0" err="1"/>
              <a:t>Shailesh</a:t>
            </a:r>
            <a:r>
              <a:rPr lang="en-US" sz="1000" dirty="0"/>
              <a:t>; BHATTACHARYA, </a:t>
            </a:r>
            <a:r>
              <a:rPr lang="en-US" sz="1000" dirty="0" err="1"/>
              <a:t>Subhashish</a:t>
            </a:r>
            <a:r>
              <a:rPr lang="en-US" sz="1000" dirty="0"/>
              <a:t>. Flexible electrical power system controller design and battery integration for 1U to 12U </a:t>
            </a:r>
            <a:r>
              <a:rPr lang="en-US" sz="1000" dirty="0" err="1"/>
              <a:t>CubeSats</a:t>
            </a:r>
            <a:r>
              <a:rPr lang="en-US" sz="1000" dirty="0"/>
              <a:t>. 2011 </a:t>
            </a:r>
            <a:r>
              <a:rPr lang="en-US" sz="1000" dirty="0" err="1"/>
              <a:t>Ieee</a:t>
            </a:r>
            <a:r>
              <a:rPr lang="en-US" sz="1000" dirty="0"/>
              <a:t> Energy Conversion Congress And Exposition, [</a:t>
            </a:r>
            <a:r>
              <a:rPr lang="en-US" sz="1000" dirty="0" err="1"/>
              <a:t>s.l</a:t>
            </a:r>
            <a:r>
              <a:rPr lang="en-US" sz="1000" dirty="0"/>
              <a:t>.], p.3633-3640, set. 2011. Institute of Electrical &amp; Electronics Engineers (IEEE). DOI: 10.1109/ecce.2011.6064262.</a:t>
            </a:r>
            <a:endParaRPr lang="pt-BR" sz="1000" dirty="0"/>
          </a:p>
          <a:p>
            <a:r>
              <a:rPr lang="en-US" sz="1000" dirty="0"/>
              <a:t>[17] ALMINDE, Lars et al. Power Supply for the AAU </a:t>
            </a:r>
            <a:r>
              <a:rPr lang="en-US" sz="1000" dirty="0" err="1"/>
              <a:t>Cubesat</a:t>
            </a:r>
            <a:r>
              <a:rPr lang="en-US" sz="1000" dirty="0"/>
              <a:t>. </a:t>
            </a:r>
            <a:r>
              <a:rPr lang="pt-BR" sz="1000" dirty="0"/>
              <a:t>Aalborg: Aalborg </a:t>
            </a:r>
            <a:r>
              <a:rPr lang="pt-BR" sz="1000" dirty="0" err="1"/>
              <a:t>University</a:t>
            </a:r>
            <a:r>
              <a:rPr lang="pt-BR" sz="1000" dirty="0"/>
              <a:t>, 2001. 239 p. Disponível em: &lt;http://www.space.aau.dk/cubesat/dokumenter/psu.pdf&gt;. Acesso em: 17 fev. 2016.</a:t>
            </a:r>
          </a:p>
          <a:p>
            <a:r>
              <a:rPr lang="pt-BR" sz="1000" dirty="0"/>
              <a:t>[18] BARBI, Ivo e MARTINS, </a:t>
            </a:r>
            <a:r>
              <a:rPr lang="pt-BR" sz="1000" dirty="0" err="1"/>
              <a:t>Denizar</a:t>
            </a:r>
            <a:r>
              <a:rPr lang="pt-BR" sz="1000" dirty="0"/>
              <a:t> Cruz. Conversores CC-CC Básicos Não Isolados [Livro].- </a:t>
            </a:r>
            <a:r>
              <a:rPr lang="en-US" sz="1000" dirty="0" err="1"/>
              <a:t>Florianópolis</a:t>
            </a:r>
            <a:r>
              <a:rPr lang="en-US" sz="1000" dirty="0"/>
              <a:t>: UFSM, 2000.- Vol. 1.- 85-901046-3-x.</a:t>
            </a:r>
            <a:endParaRPr lang="pt-BR" sz="1000" dirty="0"/>
          </a:p>
          <a:p>
            <a:r>
              <a:rPr lang="en-US" sz="1000" dirty="0"/>
              <a:t>[19] EMERSON Network Power, Effects of Current on VRLA Batter Life, Technical Note – Columbus, Ohio, 2012. – 8p. </a:t>
            </a:r>
            <a:r>
              <a:rPr lang="en-US" sz="1000" dirty="0" err="1"/>
              <a:t>Disponível</a:t>
            </a:r>
            <a:r>
              <a:rPr lang="en-US" sz="1000" dirty="0"/>
              <a:t> </a:t>
            </a:r>
            <a:r>
              <a:rPr lang="en-US" sz="1000" dirty="0" err="1"/>
              <a:t>em</a:t>
            </a:r>
            <a:r>
              <a:rPr lang="en-US" sz="1000" dirty="0"/>
              <a:t>: http://www.emersonnetworkpower.com/documentation/en-us/brands/liebert/documents/white papers/effects of ac ripple current on </a:t>
            </a:r>
            <a:r>
              <a:rPr lang="en-US" sz="1000" dirty="0" err="1"/>
              <a:t>vrla</a:t>
            </a:r>
            <a:r>
              <a:rPr lang="en-US" sz="1000" dirty="0"/>
              <a:t> battery life.pdf</a:t>
            </a:r>
            <a:r>
              <a:rPr lang="en-US" sz="1000" dirty="0" smtClean="0"/>
              <a:t>.</a:t>
            </a:r>
          </a:p>
          <a:p>
            <a:r>
              <a:rPr lang="en-US" sz="1000" dirty="0"/>
              <a:t>[20] SALAS, V. et al. Review of the maximum power point tracking algorithms for stand-alone photovoltaic systems. Solar energy materials and solar cells, v. 90, n. 11, p. 1555-1578, 2006</a:t>
            </a:r>
            <a:r>
              <a:rPr lang="en-US" sz="1000" dirty="0" smtClean="0"/>
              <a:t>.</a:t>
            </a:r>
            <a:endParaRPr lang="pt-BR" sz="10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REFERENCIAS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6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405739" y="1124994"/>
            <a:ext cx="8279703" cy="5283426"/>
          </a:xfrm>
        </p:spPr>
        <p:txBody>
          <a:bodyPr/>
          <a:lstStyle/>
          <a:p>
            <a:r>
              <a:rPr lang="en-US" sz="1000" dirty="0" smtClean="0"/>
              <a:t>[</a:t>
            </a:r>
            <a:r>
              <a:rPr lang="en-US" sz="1000" dirty="0"/>
              <a:t>21] KAMARZAMAN, </a:t>
            </a:r>
            <a:r>
              <a:rPr lang="en-US" sz="1000" dirty="0" err="1"/>
              <a:t>Nur</a:t>
            </a:r>
            <a:r>
              <a:rPr lang="en-US" sz="1000" dirty="0"/>
              <a:t> </a:t>
            </a:r>
            <a:r>
              <a:rPr lang="en-US" sz="1000" dirty="0" err="1"/>
              <a:t>Atharah</a:t>
            </a:r>
            <a:r>
              <a:rPr lang="en-US" sz="1000" dirty="0"/>
              <a:t>; TAN, </a:t>
            </a:r>
            <a:r>
              <a:rPr lang="en-US" sz="1000" dirty="0" err="1"/>
              <a:t>Chee</a:t>
            </a:r>
            <a:r>
              <a:rPr lang="en-US" sz="1000" dirty="0"/>
              <a:t> Wei. A comprehensive review of maximum power point tracking algorithms for photovoltaic systems. Renewable And Sustainable Energy Reviews, [</a:t>
            </a:r>
            <a:r>
              <a:rPr lang="en-US" sz="1000" dirty="0" err="1"/>
              <a:t>s.l</a:t>
            </a:r>
            <a:r>
              <a:rPr lang="en-US" sz="1000" dirty="0"/>
              <a:t>.], v. 37, p.585-598, set. 2014. </a:t>
            </a:r>
            <a:r>
              <a:rPr lang="pt-BR" sz="1000" dirty="0" err="1"/>
              <a:t>Elsevier</a:t>
            </a:r>
            <a:r>
              <a:rPr lang="pt-BR" sz="1000" dirty="0"/>
              <a:t> BV. DOI: 10.1016/j.rser.2014.05.045. Disponível em: &lt;http://api.elsevier.com/content/article/PII:S1364032114003700?httpAccept=text/xml&gt;. </a:t>
            </a:r>
            <a:r>
              <a:rPr lang="en-US" sz="1000" dirty="0" err="1"/>
              <a:t>Acesso</a:t>
            </a:r>
            <a:r>
              <a:rPr lang="en-US" sz="1000" dirty="0"/>
              <a:t> </a:t>
            </a:r>
            <a:r>
              <a:rPr lang="en-US" sz="1000" dirty="0" err="1"/>
              <a:t>em</a:t>
            </a:r>
            <a:r>
              <a:rPr lang="en-US" sz="1000" dirty="0"/>
              <a:t>: 29 </a:t>
            </a:r>
            <a:r>
              <a:rPr lang="en-US" sz="1000" dirty="0" err="1"/>
              <a:t>fev</a:t>
            </a:r>
            <a:r>
              <a:rPr lang="en-US" sz="1000" dirty="0"/>
              <a:t>. 2016.</a:t>
            </a:r>
            <a:endParaRPr lang="pt-BR" sz="1000" dirty="0"/>
          </a:p>
          <a:p>
            <a:r>
              <a:rPr lang="en-US" sz="1000" dirty="0"/>
              <a:t>[22] PETCHJATUPORN, P. et al. A Solar-powered Battery Charger with Neural Network Maximum Power Point Tracking Implemented on a Low-Cost PIC-microcontroller. International Conference On Power Electronics And Drives Systems, [</a:t>
            </a:r>
            <a:r>
              <a:rPr lang="en-US" sz="1000" dirty="0" err="1"/>
              <a:t>s.l</a:t>
            </a:r>
            <a:r>
              <a:rPr lang="en-US" sz="1000" dirty="0"/>
              <a:t>.], p.507-510, 28 </a:t>
            </a:r>
            <a:r>
              <a:rPr lang="en-US" sz="1000" dirty="0" err="1"/>
              <a:t>nov.</a:t>
            </a:r>
            <a:r>
              <a:rPr lang="en-US" sz="1000" dirty="0"/>
              <a:t> 2005. Institute of Electrical &amp; Electronics Engineers (IEEE). DOI: 10.1109/peds.2005.1619739. </a:t>
            </a:r>
            <a:r>
              <a:rPr lang="en-US" sz="1000" dirty="0" err="1"/>
              <a:t>Disponível</a:t>
            </a:r>
            <a:r>
              <a:rPr lang="en-US" sz="1000" dirty="0"/>
              <a:t> </a:t>
            </a:r>
            <a:r>
              <a:rPr lang="en-US" sz="1000" dirty="0" err="1"/>
              <a:t>em</a:t>
            </a:r>
            <a:r>
              <a:rPr lang="en-US" sz="1000" dirty="0"/>
              <a:t>: &lt;http://ieeexplore.ieee.org/xpl/login.jsp?tp=&amp;arnumber=1619739&amp;url=http://ieeexplore.ieee.org/xpls/abs_all.jsp?arnumber=1619739&gt;. </a:t>
            </a:r>
            <a:r>
              <a:rPr lang="en-US" sz="1000" dirty="0" err="1"/>
              <a:t>Acesso</a:t>
            </a:r>
            <a:r>
              <a:rPr lang="en-US" sz="1000" dirty="0"/>
              <a:t> </a:t>
            </a:r>
            <a:r>
              <a:rPr lang="en-US" sz="1000" dirty="0" err="1"/>
              <a:t>em</a:t>
            </a:r>
            <a:r>
              <a:rPr lang="en-US" sz="1000" dirty="0"/>
              <a:t>: 28 </a:t>
            </a:r>
            <a:r>
              <a:rPr lang="en-US" sz="1000" dirty="0" err="1"/>
              <a:t>fev</a:t>
            </a:r>
            <a:r>
              <a:rPr lang="en-US" sz="1000" dirty="0"/>
              <a:t>. 2016.</a:t>
            </a:r>
            <a:endParaRPr lang="pt-BR" sz="1000" dirty="0"/>
          </a:p>
          <a:p>
            <a:r>
              <a:rPr lang="en-US" sz="1000" dirty="0"/>
              <a:t>[23] KIM, Rae-young; LAI, </a:t>
            </a:r>
            <a:r>
              <a:rPr lang="en-US" sz="1000" dirty="0" err="1"/>
              <a:t>Jih</a:t>
            </a:r>
            <a:r>
              <a:rPr lang="en-US" sz="1000" dirty="0"/>
              <a:t>-sheng. Aggregated modeling and control of a boost-buck cascade converter for maximum power point tracking of a thermoelectric generator. 2008 Twenty-third Annual </a:t>
            </a:r>
            <a:r>
              <a:rPr lang="en-US" sz="1000" dirty="0" err="1"/>
              <a:t>Ieee</a:t>
            </a:r>
            <a:r>
              <a:rPr lang="en-US" sz="1000" dirty="0"/>
              <a:t> Applied Power Electronics Conference And Exposition, [</a:t>
            </a:r>
            <a:r>
              <a:rPr lang="en-US" sz="1000" dirty="0" err="1"/>
              <a:t>s.l</a:t>
            </a:r>
            <a:r>
              <a:rPr lang="en-US" sz="1000" dirty="0"/>
              <a:t>.], p.1754-1760, </a:t>
            </a:r>
            <a:r>
              <a:rPr lang="en-US" sz="1000" dirty="0" err="1"/>
              <a:t>fev</a:t>
            </a:r>
            <a:r>
              <a:rPr lang="en-US" sz="1000" dirty="0"/>
              <a:t>. 2008. Institute of Electrical &amp; Electronics Engineers (IEEE). DOI: 10.1109/apec.2008.4522964.</a:t>
            </a:r>
            <a:endParaRPr lang="pt-BR" sz="1000" dirty="0"/>
          </a:p>
          <a:p>
            <a:r>
              <a:rPr lang="en-US" sz="1000" dirty="0"/>
              <a:t>[24] ERICKSON, Robert Warren; MAKSIMOVIC, </a:t>
            </a:r>
            <a:r>
              <a:rPr lang="en-US" sz="1000" dirty="0" err="1"/>
              <a:t>Dragan</a:t>
            </a:r>
            <a:r>
              <a:rPr lang="en-US" sz="1000" dirty="0"/>
              <a:t>. Converter Transfer Functions. In: ERICKSON, Robert Warren; MAKSIMOVIC, </a:t>
            </a:r>
            <a:r>
              <a:rPr lang="en-US" sz="1000" dirty="0" err="1"/>
              <a:t>Dragan</a:t>
            </a:r>
            <a:r>
              <a:rPr lang="en-US" sz="1000" dirty="0"/>
              <a:t>. Fundamentals of power electronics. Colorado: Library Of Congress, 2001. p. 265-321.</a:t>
            </a:r>
            <a:endParaRPr lang="pt-BR" sz="1000" dirty="0"/>
          </a:p>
          <a:p>
            <a:r>
              <a:rPr lang="en-US" sz="1000" dirty="0"/>
              <a:t>[25] BUSSO, Simone; MATTAVELLI, Paolo. Digital Control in Power Electronics. </a:t>
            </a:r>
            <a:r>
              <a:rPr lang="pt-BR" sz="1000" dirty="0"/>
              <a:t>Nebraska: Morgan &amp; </a:t>
            </a:r>
            <a:r>
              <a:rPr lang="pt-BR" sz="1000" dirty="0" err="1"/>
              <a:t>Claypool</a:t>
            </a:r>
            <a:r>
              <a:rPr lang="pt-BR" sz="1000" dirty="0"/>
              <a:t>, 2006. 151 p.</a:t>
            </a:r>
          </a:p>
          <a:p>
            <a:r>
              <a:rPr lang="pt-BR" sz="1000" dirty="0"/>
              <a:t>[27] HEMERLY, Elder Moreira. Representação de sistemas discretos e amostrados. In: HEMERLY, Elder Moreira. Controle por computador de sistemas dinâmicos. São Paulo: </a:t>
            </a:r>
            <a:r>
              <a:rPr lang="pt-BR" sz="1000" dirty="0" err="1"/>
              <a:t>Blücher</a:t>
            </a:r>
            <a:r>
              <a:rPr lang="pt-BR" sz="1000" dirty="0"/>
              <a:t>, 2000. Cap. 1. p. 1-45.</a:t>
            </a:r>
          </a:p>
          <a:p>
            <a:r>
              <a:rPr lang="pt-BR" sz="1000" dirty="0"/>
              <a:t>[28] OGATA, </a:t>
            </a:r>
            <a:r>
              <a:rPr lang="pt-BR" sz="1000" dirty="0" err="1"/>
              <a:t>Katsuhiko</a:t>
            </a:r>
            <a:r>
              <a:rPr lang="pt-BR" sz="1000" dirty="0"/>
              <a:t>. Controle PID e sistemas de controle com dois graus de liberdade. In: OGATA, </a:t>
            </a:r>
            <a:r>
              <a:rPr lang="pt-BR" sz="1000" dirty="0" err="1"/>
              <a:t>Katsuhiko</a:t>
            </a:r>
            <a:r>
              <a:rPr lang="pt-BR" sz="1000" dirty="0"/>
              <a:t>. Engenharia de controle moderno. 4. ed. São Paulo: Pearson Prentice Hall, 2008. Cap. 10. p. 557-609.</a:t>
            </a:r>
          </a:p>
          <a:p>
            <a:r>
              <a:rPr lang="pt-BR" sz="1000" dirty="0"/>
              <a:t>[29] HEMERLY, Elder Moreira. Representação de sistemas discretos e amostrados. In: HEMERLY, Elder Moreira. Projeto de Controladores Digitais. São Paulo: </a:t>
            </a:r>
            <a:r>
              <a:rPr lang="pt-BR" sz="1000" dirty="0" err="1"/>
              <a:t>Blücher</a:t>
            </a:r>
            <a:r>
              <a:rPr lang="pt-BR" sz="1000" dirty="0"/>
              <a:t>, 2000. </a:t>
            </a:r>
            <a:r>
              <a:rPr lang="en-US" sz="1000" dirty="0"/>
              <a:t>Cap. 1. p. 69-126.</a:t>
            </a:r>
            <a:endParaRPr lang="pt-BR" sz="1000" dirty="0"/>
          </a:p>
          <a:p>
            <a:r>
              <a:rPr lang="en-US" sz="1000" dirty="0"/>
              <a:t>[30] BAE, </a:t>
            </a:r>
            <a:r>
              <a:rPr lang="en-US" sz="1000" dirty="0" err="1"/>
              <a:t>Hyunsu</a:t>
            </a:r>
            <a:r>
              <a:rPr lang="en-US" sz="1000" dirty="0"/>
              <a:t>; LEE, </a:t>
            </a:r>
            <a:r>
              <a:rPr lang="en-US" sz="1000" dirty="0" err="1"/>
              <a:t>Jaeho</a:t>
            </a:r>
            <a:r>
              <a:rPr lang="en-US" sz="1000" dirty="0"/>
              <a:t>; PARK, </a:t>
            </a:r>
            <a:r>
              <a:rPr lang="en-US" sz="1000" dirty="0" err="1"/>
              <a:t>Sanghyun</a:t>
            </a:r>
            <a:r>
              <a:rPr lang="en-US" sz="1000" dirty="0"/>
              <a:t>. Large-signal stability analysis of solar array power system. IEEE Trans. </a:t>
            </a:r>
            <a:r>
              <a:rPr lang="en-US" sz="1000" dirty="0" err="1"/>
              <a:t>Aerosp</a:t>
            </a:r>
            <a:r>
              <a:rPr lang="en-US" sz="1000" dirty="0"/>
              <a:t>. Electron. Syst., [</a:t>
            </a:r>
            <a:r>
              <a:rPr lang="en-US" sz="1000" dirty="0" err="1"/>
              <a:t>s.l</a:t>
            </a:r>
            <a:r>
              <a:rPr lang="en-US" sz="1000" dirty="0"/>
              <a:t>.], v. 44, n. 2, p.538-547, abr. 2008. Institute of Electrical &amp; Electronics Engineers (IEEE). DOI: 10.1109/taes.2008.4560205. </a:t>
            </a:r>
            <a:r>
              <a:rPr lang="en-US" sz="1000" dirty="0" err="1"/>
              <a:t>Disponível</a:t>
            </a:r>
            <a:r>
              <a:rPr lang="en-US" sz="1000" dirty="0"/>
              <a:t> </a:t>
            </a:r>
            <a:r>
              <a:rPr lang="en-US" sz="1000" dirty="0" err="1"/>
              <a:t>em</a:t>
            </a:r>
            <a:r>
              <a:rPr lang="en-US" sz="1000" dirty="0"/>
              <a:t>: &lt;http://ieeexplore.ieee.org/xpl/login.jsp?tp=&amp;arnumber=4560205&amp;url=http://ieeexplore.ieee.org/iel5/7/4560192/04560205.pdf?arnumber=4560205&gt;. </a:t>
            </a:r>
            <a:r>
              <a:rPr lang="en-US" sz="1000" dirty="0" err="1"/>
              <a:t>Acesso</a:t>
            </a:r>
            <a:r>
              <a:rPr lang="en-US" sz="1000" dirty="0"/>
              <a:t> </a:t>
            </a:r>
            <a:r>
              <a:rPr lang="en-US" sz="1000" dirty="0" err="1"/>
              <a:t>em</a:t>
            </a:r>
            <a:r>
              <a:rPr lang="en-US" sz="1000" dirty="0"/>
              <a:t>: 02 </a:t>
            </a:r>
            <a:r>
              <a:rPr lang="en-US" sz="1000" dirty="0" err="1"/>
              <a:t>fev</a:t>
            </a:r>
            <a:r>
              <a:rPr lang="en-US" sz="1000" dirty="0"/>
              <a:t>. 2016.</a:t>
            </a:r>
            <a:endParaRPr lang="pt-BR" sz="1000" dirty="0"/>
          </a:p>
          <a:p>
            <a:r>
              <a:rPr lang="en-US" sz="1000" dirty="0"/>
              <a:t>[31] CHO, Yoon-jay; CHO, </a:t>
            </a:r>
            <a:r>
              <a:rPr lang="en-US" sz="1000" dirty="0" err="1"/>
              <a:t>B.h</a:t>
            </a:r>
            <a:r>
              <a:rPr lang="en-US" sz="1000" dirty="0"/>
              <a:t>.. A digital controlled solar array regulator employing the charge control. Iecec-97 Proceedings Of The Thirty-second Intersociety Energy Conversion Engineering Conference (cat. No.97ch6203), [</a:t>
            </a:r>
            <a:r>
              <a:rPr lang="en-US" sz="1000" dirty="0" err="1"/>
              <a:t>s.l</a:t>
            </a:r>
            <a:r>
              <a:rPr lang="en-US" sz="1000" dirty="0"/>
              <a:t>.], v. 4, p.2222-2227, 1 ago. 1997. Institute of Electrical &amp; Electronics Engineers (IEEE). http://dx.doi.org/10.1109/iecec.1997.658213. </a:t>
            </a:r>
            <a:r>
              <a:rPr lang="pt-BR" sz="1000" dirty="0"/>
              <a:t>Disponível em: &lt;http://ieeexplore.ieee.org/xpl/login.jsp?tp=&amp;arnumber=658213&amp;url=http://ieeexplore.ieee.org/xpls/abs_all.jsp?arnumber=658213&gt;. </a:t>
            </a:r>
            <a:r>
              <a:rPr lang="en-US" sz="1000" dirty="0" err="1"/>
              <a:t>Acesso</a:t>
            </a:r>
            <a:r>
              <a:rPr lang="en-US" sz="1000" dirty="0"/>
              <a:t> </a:t>
            </a:r>
            <a:r>
              <a:rPr lang="en-US" sz="1000" dirty="0" err="1"/>
              <a:t>em</a:t>
            </a:r>
            <a:r>
              <a:rPr lang="en-US" sz="1000" dirty="0"/>
              <a:t>: 4 mar. 2016</a:t>
            </a:r>
            <a:r>
              <a:rPr lang="en-US" sz="1000" dirty="0" smtClean="0"/>
              <a:t>.</a:t>
            </a:r>
          </a:p>
          <a:p>
            <a:r>
              <a:rPr lang="en-US" sz="1000" dirty="0"/>
              <a:t>[32] RAMAMURTHY, </a:t>
            </a:r>
            <a:r>
              <a:rPr lang="en-US" sz="1000" dirty="0" err="1"/>
              <a:t>Anand</a:t>
            </a:r>
            <a:r>
              <a:rPr lang="en-US" sz="1000" dirty="0"/>
              <a:t>. Flexible Digital Electrical Power System Design and Modeling for Small Satellites. 2009. 108 f. </a:t>
            </a:r>
            <a:r>
              <a:rPr lang="en-US" sz="1000" dirty="0" err="1"/>
              <a:t>Dissertação</a:t>
            </a:r>
            <a:r>
              <a:rPr lang="en-US" sz="1000" dirty="0"/>
              <a:t> (</a:t>
            </a:r>
            <a:r>
              <a:rPr lang="en-US" sz="1000" dirty="0" err="1"/>
              <a:t>Mestrado</a:t>
            </a:r>
            <a:r>
              <a:rPr lang="en-US" sz="1000" dirty="0"/>
              <a:t>) - </a:t>
            </a:r>
            <a:r>
              <a:rPr lang="en-US" sz="1000" dirty="0" err="1"/>
              <a:t>Curso</a:t>
            </a:r>
            <a:r>
              <a:rPr lang="en-US" sz="1000" dirty="0"/>
              <a:t> de Electrical Engineering, Electrical Engineering, North Carolina State University, Raleigh, North Carolina, 2009. </a:t>
            </a:r>
            <a:r>
              <a:rPr lang="pt-BR" sz="1000" dirty="0"/>
              <a:t>Disponível em: &lt;http://repository.lib.ncsu.edu/ir/bitstream/1840.16/6446/1/etd.pdf&gt;. </a:t>
            </a:r>
            <a:r>
              <a:rPr lang="en-US" sz="1000" dirty="0" err="1"/>
              <a:t>Acesso</a:t>
            </a:r>
            <a:r>
              <a:rPr lang="en-US" sz="1000" dirty="0"/>
              <a:t> </a:t>
            </a:r>
            <a:r>
              <a:rPr lang="en-US" sz="1000" dirty="0" err="1"/>
              <a:t>em</a:t>
            </a:r>
            <a:r>
              <a:rPr lang="en-US" sz="1000" dirty="0"/>
              <a:t>: 13 mar. 2016.</a:t>
            </a:r>
            <a:endParaRPr lang="pt-BR" sz="1000" dirty="0"/>
          </a:p>
          <a:p>
            <a:endParaRPr lang="pt-BR" sz="1000" dirty="0"/>
          </a:p>
          <a:p>
            <a:endParaRPr lang="pt-BR" sz="1000" dirty="0"/>
          </a:p>
          <a:p>
            <a:endParaRPr lang="pt-BR" sz="1000" dirty="0"/>
          </a:p>
          <a:p>
            <a:endParaRPr lang="pt-BR" sz="10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717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250521" y="1113510"/>
            <a:ext cx="8642958" cy="5340629"/>
          </a:xfrm>
        </p:spPr>
        <p:txBody>
          <a:bodyPr/>
          <a:lstStyle/>
          <a:p>
            <a:r>
              <a:rPr lang="en-US" sz="1000" dirty="0" smtClean="0"/>
              <a:t>[</a:t>
            </a:r>
            <a:r>
              <a:rPr lang="en-US" sz="1000" dirty="0"/>
              <a:t>33] PISACANE, Vicente L.. Spacecraft Power: Fundamentals of Space Systems and Space Subsystems. Maryland: Applied </a:t>
            </a:r>
            <a:r>
              <a:rPr lang="en-US" sz="1000" dirty="0" err="1"/>
              <a:t>Tecnology</a:t>
            </a:r>
            <a:r>
              <a:rPr lang="en-US" sz="1000" dirty="0"/>
              <a:t> Institute, 2012. 32 p. </a:t>
            </a:r>
            <a:r>
              <a:rPr lang="en-US" sz="1000" dirty="0" err="1"/>
              <a:t>Disponível</a:t>
            </a:r>
            <a:r>
              <a:rPr lang="en-US" sz="1000" dirty="0"/>
              <a:t> </a:t>
            </a:r>
            <a:r>
              <a:rPr lang="en-US" sz="1000" dirty="0" err="1"/>
              <a:t>em</a:t>
            </a:r>
            <a:r>
              <a:rPr lang="en-US" sz="1000" dirty="0"/>
              <a:t>: &lt;http://www.aticourses.com/sampler/Fundamentals_Of_Space_Systems_And_Space_Subsystems_CourseSampler.pdf&gt;. </a:t>
            </a:r>
            <a:r>
              <a:rPr lang="en-US" sz="1000" dirty="0" err="1"/>
              <a:t>Acesso</a:t>
            </a:r>
            <a:r>
              <a:rPr lang="en-US" sz="1000" dirty="0"/>
              <a:t> </a:t>
            </a:r>
            <a:r>
              <a:rPr lang="en-US" sz="1000" dirty="0" err="1"/>
              <a:t>em</a:t>
            </a:r>
            <a:r>
              <a:rPr lang="en-US" sz="1000" dirty="0"/>
              <a:t>: 14 mar. 2016.</a:t>
            </a:r>
            <a:endParaRPr lang="pt-BR" sz="1000" dirty="0"/>
          </a:p>
          <a:p>
            <a:r>
              <a:rPr lang="en-US" sz="1000" dirty="0"/>
              <a:t>[34] STARK, John P. W.. Electrical Power Systems. In: FORTESCUE, Peter; STARK, John; SWINERD, Graham. Spacecraft Systems Engineering. 3. ed. England: John Wiley &amp; Songs, 2004. Cap. 10. p. 325-354.</a:t>
            </a:r>
            <a:endParaRPr lang="pt-BR" sz="1000" dirty="0"/>
          </a:p>
          <a:p>
            <a:r>
              <a:rPr lang="en-US" sz="1000" dirty="0"/>
              <a:t>[35] KANIPE, D. B.. Spacecraft Power Systems: The Generation and Storage of Electrical Power. Texas: Aerospace Engineering At Texas </a:t>
            </a:r>
            <a:r>
              <a:rPr lang="en-US" sz="1000" dirty="0" err="1"/>
              <a:t>A&amp;m</a:t>
            </a:r>
            <a:r>
              <a:rPr lang="en-US" sz="1000" dirty="0"/>
              <a:t> University, 2012. 23 p. </a:t>
            </a:r>
            <a:r>
              <a:rPr lang="en-US" sz="1000" dirty="0" err="1"/>
              <a:t>Disponível</a:t>
            </a:r>
            <a:r>
              <a:rPr lang="en-US" sz="1000" dirty="0"/>
              <a:t> </a:t>
            </a:r>
            <a:r>
              <a:rPr lang="en-US" sz="1000" dirty="0" err="1"/>
              <a:t>em</a:t>
            </a:r>
            <a:r>
              <a:rPr lang="en-US" sz="1000" dirty="0"/>
              <a:t>: &lt;https://engineering.tamu.edu/media/3336418/PowerSystems.pdf&gt;. </a:t>
            </a:r>
            <a:r>
              <a:rPr lang="en-US" sz="1000" dirty="0" err="1"/>
              <a:t>Acesso</a:t>
            </a:r>
            <a:r>
              <a:rPr lang="en-US" sz="1000" dirty="0"/>
              <a:t> </a:t>
            </a:r>
            <a:r>
              <a:rPr lang="en-US" sz="1000" dirty="0" err="1"/>
              <a:t>em</a:t>
            </a:r>
            <a:r>
              <a:rPr lang="en-US" sz="1000" dirty="0"/>
              <a:t>: 14 mar. 2016.</a:t>
            </a:r>
            <a:endParaRPr lang="pt-BR" sz="1000" dirty="0"/>
          </a:p>
          <a:p>
            <a:r>
              <a:rPr lang="en-US" sz="1000" dirty="0"/>
              <a:t>[36] MOHAN, Ned. Designing Feedback Controllers In </a:t>
            </a:r>
            <a:r>
              <a:rPr lang="en-US" sz="1000" dirty="0" err="1"/>
              <a:t>Switchmode</a:t>
            </a:r>
            <a:r>
              <a:rPr lang="en-US" sz="1000" dirty="0"/>
              <a:t> Dc Power Supplies. In: MOHAN, Ned. Power electronics: a first course. Minneapolis: John Wiley &amp; Sons, Inc., 2012. </a:t>
            </a:r>
            <a:r>
              <a:rPr lang="pt-BR" sz="1000" dirty="0"/>
              <a:t>Cap. 4. p. 74-97.</a:t>
            </a:r>
          </a:p>
          <a:p>
            <a:r>
              <a:rPr lang="pt-BR" sz="1000" dirty="0"/>
              <a:t>[37] DAMASCENO, Augusto de </a:t>
            </a:r>
            <a:r>
              <a:rPr lang="pt-BR" sz="1000" dirty="0" err="1"/>
              <a:t>Caux</a:t>
            </a:r>
            <a:r>
              <a:rPr lang="pt-BR" sz="1000" dirty="0"/>
              <a:t> Henriques. Controle Preditivo de Corrente Aplicado a um Controlador de Carga de Baterias Baseado em Conversor </a:t>
            </a:r>
            <a:r>
              <a:rPr lang="pt-BR" sz="1000" dirty="0" err="1"/>
              <a:t>Cc-Cc</a:t>
            </a:r>
            <a:r>
              <a:rPr lang="pt-BR" sz="1000" dirty="0"/>
              <a:t> Bidirecional. 2008. 107 f. Dissertação (Mestrado) - Curso de Engenharia Elétrica, Universidade Federal de Juiz de Fora, Juiz de Fora, 2008. Disponível em: &lt;http://www.ufjf.br/ppee/files/2008/12/211064.pdf&gt;. Acesso em: 15 mar. 2016.</a:t>
            </a:r>
          </a:p>
          <a:p>
            <a:r>
              <a:rPr lang="en-US" sz="1000" dirty="0"/>
              <a:t>[38] Rae-Young Kim and </a:t>
            </a:r>
            <a:r>
              <a:rPr lang="en-US" sz="1000" dirty="0" err="1"/>
              <a:t>Jih</a:t>
            </a:r>
            <a:r>
              <a:rPr lang="en-US" sz="1000" dirty="0"/>
              <a:t>-Sheng Lai - </a:t>
            </a:r>
            <a:r>
              <a:rPr lang="en-US" sz="1000" i="1" dirty="0"/>
              <a:t>Aggregated Modeling and Control of a Boost-Buck Cascade Converter for Maximum Power Point Tracking of a Thermoelectric Generator </a:t>
            </a:r>
            <a:r>
              <a:rPr lang="en-US" sz="1000" dirty="0"/>
              <a:t>- Future Energy Electronics Center – in </a:t>
            </a:r>
            <a:r>
              <a:rPr lang="en-US" sz="1000" dirty="0" err="1"/>
              <a:t>Poc</a:t>
            </a:r>
            <a:r>
              <a:rPr lang="en-US" sz="1000" dirty="0"/>
              <a:t>. of IEEE 2008, pp. 1754-1760.</a:t>
            </a:r>
            <a:endParaRPr lang="pt-BR" sz="1000" dirty="0"/>
          </a:p>
          <a:p>
            <a:r>
              <a:rPr lang="en-US" sz="1000" dirty="0"/>
              <a:t>[39] Y. -J. Cho and B. H. Cho - </a:t>
            </a:r>
            <a:r>
              <a:rPr lang="en-US" sz="1000" i="1" dirty="0"/>
              <a:t>A digital controlled solar array regulator employing the charge control</a:t>
            </a:r>
            <a:r>
              <a:rPr lang="en-US" sz="1000" dirty="0"/>
              <a:t> - in Proc. of IEEE-IECEC, 1997, </a:t>
            </a:r>
            <a:r>
              <a:rPr lang="en-US" sz="1000" dirty="0" err="1"/>
              <a:t>pp</a:t>
            </a:r>
            <a:r>
              <a:rPr lang="en-US" sz="1000" dirty="0"/>
              <a:t> 2222-2227.</a:t>
            </a:r>
            <a:endParaRPr lang="pt-BR" sz="1000" dirty="0"/>
          </a:p>
          <a:p>
            <a:r>
              <a:rPr lang="en-US" sz="1000" dirty="0"/>
              <a:t>[40] AKAGI, Justin M.. Power Generation and Distribution System Design for the Leonidas </a:t>
            </a:r>
            <a:r>
              <a:rPr lang="en-US" sz="1000" dirty="0" err="1"/>
              <a:t>Cubesat</a:t>
            </a:r>
            <a:r>
              <a:rPr lang="en-US" sz="1000" dirty="0"/>
              <a:t> Network. Honolulu: University Of Hawai`i At </a:t>
            </a:r>
            <a:r>
              <a:rPr lang="en-US" sz="1000" dirty="0" err="1"/>
              <a:t>Manoa</a:t>
            </a:r>
            <a:r>
              <a:rPr lang="en-US" sz="1000" dirty="0"/>
              <a:t>, 2007. 6 p. Department of Electrical Engineering. </a:t>
            </a:r>
            <a:r>
              <a:rPr lang="pt-BR" sz="1000" dirty="0"/>
              <a:t>Disponível em: &lt;http://www.spacegrant.hawaii.edu/reports/15_FA05-SP06/Akagi_Justin_FA.pdf&gt;. </a:t>
            </a:r>
            <a:r>
              <a:rPr lang="en-US" sz="1000" dirty="0" err="1"/>
              <a:t>Acesso</a:t>
            </a:r>
            <a:r>
              <a:rPr lang="en-US" sz="1000" dirty="0"/>
              <a:t> </a:t>
            </a:r>
            <a:r>
              <a:rPr lang="en-US" sz="1000" dirty="0" err="1"/>
              <a:t>em</a:t>
            </a:r>
            <a:r>
              <a:rPr lang="en-US" sz="1000" dirty="0"/>
              <a:t>: 18 mar. 2016.</a:t>
            </a:r>
            <a:endParaRPr lang="pt-BR" sz="1000" dirty="0"/>
          </a:p>
          <a:p>
            <a:r>
              <a:rPr lang="en-US" sz="1000" dirty="0"/>
              <a:t>[41] MAHDI, Mohammed </a:t>
            </a:r>
            <a:r>
              <a:rPr lang="en-US" sz="1000" dirty="0" err="1"/>
              <a:t>Chessab</a:t>
            </a:r>
            <a:r>
              <a:rPr lang="en-US" sz="1000" dirty="0"/>
              <a:t>; JAAFER, </a:t>
            </a:r>
            <a:r>
              <a:rPr lang="en-US" sz="1000" dirty="0" err="1"/>
              <a:t>Jaafer</a:t>
            </a:r>
            <a:r>
              <a:rPr lang="en-US" sz="1000" dirty="0"/>
              <a:t> Sa </a:t>
            </a:r>
            <a:r>
              <a:rPr lang="en-US" sz="1000" dirty="0" err="1"/>
              <a:t>Diq</a:t>
            </a:r>
            <a:r>
              <a:rPr lang="en-US" sz="1000" dirty="0"/>
              <a:t>; SHEHAB, </a:t>
            </a:r>
            <a:r>
              <a:rPr lang="en-US" sz="1000" dirty="0" err="1"/>
              <a:t>Abd</a:t>
            </a:r>
            <a:r>
              <a:rPr lang="en-US" sz="1000" dirty="0"/>
              <a:t>-al-</a:t>
            </a:r>
            <a:r>
              <a:rPr lang="en-US" sz="1000" dirty="0" err="1"/>
              <a:t>razak</a:t>
            </a:r>
            <a:r>
              <a:rPr lang="en-US" sz="1000" dirty="0"/>
              <a:t>. Design and Implementation of an Effective Electrical Power System for Nano-Satellite. International Journal Of Scientific &amp; Engineering Research. Gujarat, p. 29-35. </a:t>
            </a:r>
            <a:r>
              <a:rPr lang="en-US" sz="1000" dirty="0" err="1"/>
              <a:t>maio</a:t>
            </a:r>
            <a:r>
              <a:rPr lang="en-US" sz="1000" dirty="0"/>
              <a:t> 2014. </a:t>
            </a:r>
            <a:r>
              <a:rPr lang="en-US" sz="1000" dirty="0" err="1"/>
              <a:t>Disponível</a:t>
            </a:r>
            <a:r>
              <a:rPr lang="en-US" sz="1000" dirty="0"/>
              <a:t> </a:t>
            </a:r>
            <a:r>
              <a:rPr lang="en-US" sz="1000" dirty="0" err="1"/>
              <a:t>em</a:t>
            </a:r>
            <a:r>
              <a:rPr lang="en-US" sz="1000" dirty="0"/>
              <a:t>: &lt;http://www.ijser.org/researchpaper\Design-and-Implementation-of-an-Effective-Electrical-Power-System-for-Nano-Satellite.pdf&gt;. </a:t>
            </a:r>
            <a:r>
              <a:rPr lang="en-US" sz="1000" dirty="0" err="1"/>
              <a:t>Acesso</a:t>
            </a:r>
            <a:r>
              <a:rPr lang="en-US" sz="1000" dirty="0"/>
              <a:t> </a:t>
            </a:r>
            <a:r>
              <a:rPr lang="en-US" sz="1000" dirty="0" err="1"/>
              <a:t>em</a:t>
            </a:r>
            <a:r>
              <a:rPr lang="en-US" sz="1000" dirty="0"/>
              <a:t>: 18 mar. 2016.</a:t>
            </a:r>
            <a:endParaRPr lang="pt-BR" sz="1000" dirty="0"/>
          </a:p>
          <a:p>
            <a:r>
              <a:rPr lang="en-US" sz="1000" dirty="0"/>
              <a:t>[42] ASIF, </a:t>
            </a:r>
            <a:r>
              <a:rPr lang="en-US" sz="1000" dirty="0" err="1"/>
              <a:t>Samina</a:t>
            </a:r>
            <a:r>
              <a:rPr lang="en-US" sz="1000" dirty="0"/>
              <a:t>; LI, Yun. Spacecraft Power Subsystem Technology Selection. 2006 </a:t>
            </a:r>
            <a:r>
              <a:rPr lang="en-US" sz="1000" dirty="0" err="1"/>
              <a:t>Ieee</a:t>
            </a:r>
            <a:r>
              <a:rPr lang="en-US" sz="1000" dirty="0"/>
              <a:t> Vehicle Power And Propulsion Conference, [</a:t>
            </a:r>
            <a:r>
              <a:rPr lang="en-US" sz="1000" dirty="0" err="1"/>
              <a:t>s.l</a:t>
            </a:r>
            <a:r>
              <a:rPr lang="en-US" sz="1000" dirty="0"/>
              <a:t>.], p.1-6, set. 2006. Institute of Electrical &amp; Electronics Engineers (IEEE). http://dx.doi.org/10.1109/vppc.2006.364275. </a:t>
            </a:r>
            <a:r>
              <a:rPr lang="pt-BR" sz="1000" dirty="0"/>
              <a:t>Disponível em: &lt;http://ieeexplore.ieee.org/xpl/login.jsp?tp=&amp;arnumber=4211303&amp;url=http://ieeexplore.ieee.org/xpls/abs_all.jsp?arnumber=4211303&gt;. </a:t>
            </a:r>
            <a:r>
              <a:rPr lang="en-US" sz="1000" dirty="0" err="1"/>
              <a:t>Acesso</a:t>
            </a:r>
            <a:r>
              <a:rPr lang="en-US" sz="1000" dirty="0"/>
              <a:t> </a:t>
            </a:r>
            <a:r>
              <a:rPr lang="en-US" sz="1000" dirty="0" err="1"/>
              <a:t>em</a:t>
            </a:r>
            <a:r>
              <a:rPr lang="en-US" sz="1000" dirty="0"/>
              <a:t>: 18 mar. 2016.</a:t>
            </a:r>
            <a:endParaRPr lang="pt-BR" sz="1000" dirty="0"/>
          </a:p>
          <a:p>
            <a:r>
              <a:rPr lang="en-US" sz="1000" dirty="0"/>
              <a:t>[43] HALL, Christopher D.. Spacecraft Power Systems: Virginia: Aerospace And Ocean Engineering - Virginia Tech, 2005. </a:t>
            </a:r>
            <a:r>
              <a:rPr lang="pt-BR" sz="1000" dirty="0"/>
              <a:t>17 slides, color. Disponível em: &lt;http://www.dept.aoe.vt.edu/~cdhall/courses/aoe4065/power.pdf&gt;. Acesso em: 18 mar. 2016.</a:t>
            </a:r>
          </a:p>
          <a:p>
            <a:r>
              <a:rPr lang="pt-BR" sz="1000" dirty="0"/>
              <a:t>[44] VIGEVANO, Luigi. Electric Power System: </a:t>
            </a:r>
            <a:r>
              <a:rPr lang="pt-BR" sz="1000" dirty="0" err="1"/>
              <a:t>Milao</a:t>
            </a:r>
            <a:r>
              <a:rPr lang="pt-BR" sz="1000" dirty="0"/>
              <a:t>: </a:t>
            </a:r>
            <a:r>
              <a:rPr lang="pt-BR" sz="1000" dirty="0" err="1"/>
              <a:t>Politecnico</a:t>
            </a:r>
            <a:r>
              <a:rPr lang="pt-BR" sz="1000" dirty="0"/>
              <a:t> </a:t>
            </a:r>
            <a:r>
              <a:rPr lang="pt-BR" sz="1000" dirty="0" err="1"/>
              <a:t>di</a:t>
            </a:r>
            <a:r>
              <a:rPr lang="pt-BR" sz="1000" dirty="0"/>
              <a:t> Milano, 2009. 34 slides, color.</a:t>
            </a:r>
          </a:p>
          <a:p>
            <a:endParaRPr lang="pt-BR" sz="10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286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HISTÓRICO DO CUBESAT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6388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Motivação desse trabalho.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664210" y="1958974"/>
            <a:ext cx="8001000" cy="4124326"/>
          </a:xfrm>
        </p:spPr>
        <p:txBody>
          <a:bodyPr/>
          <a:lstStyle/>
          <a:p>
            <a:r>
              <a:rPr lang="pt-BR" dirty="0" smtClean="0"/>
              <a:t>Volume pequeno, peso limitado, desempenho e eficiência;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Componentes comerciais, baixo custo;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necessidade de carregar a bateria no menor tempo possível, associada a limitação de potência</a:t>
            </a:r>
            <a:r>
              <a:rPr lang="pt-BR" dirty="0" smtClean="0"/>
              <a:t>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Projeto versátil para atender os diversos tipos de missões e configurações de </a:t>
            </a:r>
            <a:r>
              <a:rPr lang="pt-BR" dirty="0" err="1" smtClean="0"/>
              <a:t>CubeSat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80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495300" y="361950"/>
            <a:ext cx="8397240" cy="704850"/>
          </a:xfrm>
        </p:spPr>
        <p:txBody>
          <a:bodyPr/>
          <a:lstStyle/>
          <a:p>
            <a:r>
              <a:rPr lang="pt-BR" sz="3200" dirty="0" smtClean="0"/>
              <a:t>INTRODUÇÃO</a:t>
            </a:r>
            <a:endParaRPr lang="pt-BR" sz="32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327025" y="2096486"/>
            <a:ext cx="8524876" cy="3343275"/>
          </a:xfrm>
        </p:spPr>
        <p:txBody>
          <a:bodyPr/>
          <a:lstStyle/>
          <a:p>
            <a:pPr lvl="0"/>
            <a:r>
              <a:rPr lang="pt-BR" dirty="0"/>
              <a:t>Estudar as topologias utilizadas com rastreamento do ponto de máxima potência (MPPT);</a:t>
            </a:r>
          </a:p>
          <a:p>
            <a:pPr lvl="0"/>
            <a:r>
              <a:rPr lang="pt-BR" dirty="0"/>
              <a:t>Propor uma nova arquitetura de conversores que </a:t>
            </a:r>
            <a:r>
              <a:rPr lang="pt-BR" dirty="0" smtClean="0"/>
              <a:t>seja </a:t>
            </a:r>
            <a:r>
              <a:rPr lang="pt-BR" dirty="0"/>
              <a:t>mais eficiente utilizando a conexão empilhada de conversores;</a:t>
            </a:r>
          </a:p>
          <a:p>
            <a:pPr lvl="0"/>
            <a:r>
              <a:rPr lang="pt-BR" dirty="0"/>
              <a:t>Propor uma metodologia de projeto para os conversores utilizados;</a:t>
            </a:r>
          </a:p>
          <a:p>
            <a:pPr lvl="0"/>
            <a:r>
              <a:rPr lang="pt-BR" dirty="0"/>
              <a:t>Implementar os conversores;</a:t>
            </a:r>
          </a:p>
          <a:p>
            <a:pPr lvl="0"/>
            <a:r>
              <a:rPr lang="pt-BR" dirty="0"/>
              <a:t>Obter os dados experimentais e analisar os resultados.</a:t>
            </a:r>
          </a:p>
          <a:p>
            <a:pPr marL="0" indent="0" algn="just">
              <a:buNone/>
            </a:pPr>
            <a:endParaRPr lang="pt-BR" b="0" dirty="0" smtClean="0"/>
          </a:p>
          <a:p>
            <a:pPr lvl="2"/>
            <a:endParaRPr lang="pt-BR" b="0" i="1" dirty="0"/>
          </a:p>
          <a:p>
            <a:pPr marL="457200" lvl="1" indent="0">
              <a:buNone/>
            </a:pPr>
            <a:endParaRPr lang="pt-BR" i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6642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Objetivos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1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AutoShape 2" descr="https://upload.wikimedia.org/wikipedia/pt/a/ad/Inpe_logo2.png"/>
          <p:cNvSpPr>
            <a:spLocks noChangeAspect="1" noChangeArrowheads="1"/>
          </p:cNvSpPr>
          <p:nvPr/>
        </p:nvSpPr>
        <p:spPr bwMode="auto">
          <a:xfrm>
            <a:off x="155575" y="-639763"/>
            <a:ext cx="13811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6" descr="https://upload.wikimedia.org/wikipedia/pt/a/ad/Inpe_logo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0"/>
          </p:nvPr>
        </p:nvSpPr>
        <p:spPr>
          <a:xfrm>
            <a:off x="460375" y="3343275"/>
            <a:ext cx="7912100" cy="581025"/>
          </a:xfrm>
        </p:spPr>
        <p:txBody>
          <a:bodyPr/>
          <a:lstStyle/>
          <a:p>
            <a:pPr marL="0" indent="0" algn="ctr">
              <a:buNone/>
            </a:pPr>
            <a:r>
              <a:rPr lang="pt-BR" sz="3200" dirty="0"/>
              <a:t>REVISÃO </a:t>
            </a:r>
            <a:r>
              <a:rPr lang="pt-BR" sz="3200" dirty="0" smtClean="0"/>
              <a:t>BIBLIOGRÁFICA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3764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REVISÃO BIBLIOGRÁFICA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664210" y="1040130"/>
            <a:ext cx="8001000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Topologias de EPS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2" y="1857046"/>
            <a:ext cx="6745287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44" y="4609552"/>
            <a:ext cx="72278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64209" y="3473231"/>
            <a:ext cx="59747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Faz a Regulação da Carga das Baterias (RCB);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Faz a Regulação </a:t>
            </a:r>
            <a:r>
              <a:rPr lang="pt-BR" dirty="0" smtClean="0"/>
              <a:t>de tensão do Barramento CC (RV);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Fluxo de Energia entregue ao barramento e a bateria.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150333" y="1645161"/>
            <a:ext cx="577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MPPT</a:t>
            </a:r>
            <a:endParaRPr lang="pt-BR" sz="11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6617308" y="1645920"/>
            <a:ext cx="577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MPPT</a:t>
            </a:r>
            <a:endParaRPr lang="pt-BR" sz="11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243307" y="2205033"/>
            <a:ext cx="4844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RCB</a:t>
            </a:r>
            <a:endParaRPr lang="pt-BR" sz="11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942936" y="2480932"/>
            <a:ext cx="4844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RCB</a:t>
            </a:r>
            <a:endParaRPr lang="pt-BR" sz="11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125739" y="2231063"/>
            <a:ext cx="381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RV</a:t>
            </a:r>
            <a:endParaRPr lang="pt-BR" sz="11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943849" y="2219322"/>
            <a:ext cx="381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RV</a:t>
            </a:r>
            <a:endParaRPr lang="pt-BR" sz="11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557068" y="4479622"/>
            <a:ext cx="577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MPPT</a:t>
            </a:r>
            <a:endParaRPr lang="pt-BR" sz="11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845094" y="4774897"/>
            <a:ext cx="577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MPPT</a:t>
            </a:r>
            <a:endParaRPr lang="pt-BR" sz="11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039906" y="4774897"/>
            <a:ext cx="577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MPPT</a:t>
            </a:r>
            <a:endParaRPr lang="pt-BR" sz="11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6938963" y="4367867"/>
            <a:ext cx="381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RV</a:t>
            </a:r>
            <a:endParaRPr lang="pt-BR" sz="11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674235" y="4377392"/>
            <a:ext cx="381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RV</a:t>
            </a:r>
            <a:endParaRPr lang="pt-BR" sz="11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2473960" y="4478747"/>
            <a:ext cx="381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RV</a:t>
            </a:r>
            <a:endParaRPr lang="pt-BR" sz="11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752018" y="5400672"/>
            <a:ext cx="381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RV</a:t>
            </a:r>
            <a:endParaRPr lang="pt-BR" sz="11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4352890" y="5400672"/>
            <a:ext cx="4844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RCB</a:t>
            </a:r>
            <a:endParaRPr lang="pt-BR" sz="11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1546310" y="5057459"/>
            <a:ext cx="4844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RCB</a:t>
            </a:r>
            <a:endParaRPr lang="pt-BR" sz="11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6233699" y="5389914"/>
            <a:ext cx="4844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RCB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69187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alpha val="29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FF66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23570</TotalTime>
  <Words>4718</Words>
  <Application>Microsoft Office PowerPoint</Application>
  <PresentationFormat>Apresentação na tela (4:3)</PresentationFormat>
  <Paragraphs>573</Paragraphs>
  <Slides>58</Slides>
  <Notes>58</Notes>
  <HiddenSlides>1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58</vt:i4>
      </vt:variant>
    </vt:vector>
  </HeadingPairs>
  <TitlesOfParts>
    <vt:vector size="60" baseType="lpstr">
      <vt:lpstr>Tema do Office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Prof</dc:creator>
  <cp:lastModifiedBy>Suporte</cp:lastModifiedBy>
  <cp:revision>1424</cp:revision>
  <cp:lastPrinted>2016-04-20T18:13:06Z</cp:lastPrinted>
  <dcterms:created xsi:type="dcterms:W3CDTF">2009-10-23T11:28:05Z</dcterms:created>
  <dcterms:modified xsi:type="dcterms:W3CDTF">2016-07-20T12:13:41Z</dcterms:modified>
</cp:coreProperties>
</file>