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457200" y="90487"/>
            <a:ext cx="8229600" cy="15081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1484488" indent="-1027288"/>
            <a:lvl3pPr marL="1876777" indent="-962377"/>
            <a:lvl4pPr marL="2523066" indent="-1151466"/>
            <a:lvl5pPr marL="3112911" indent="-1284111"/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xfrm>
            <a:off x="8422818" y="6402705"/>
            <a:ext cx="263983" cy="2692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xfrm>
            <a:off x="457200" y="90487"/>
            <a:ext cx="8229600" cy="15081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1035755" indent="-578555"/>
            <a:lvl3pPr marL="1456266" indent="-541866"/>
            <a:lvl4pPr marL="2020711" indent="-649111"/>
            <a:lvl5pPr marL="2551288" indent="-722488"/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9" name="Shape 29"/>
          <p:cNvSpPr/>
          <p:nvPr>
            <p:ph type="sldNum" sz="quarter" idx="2"/>
          </p:nvPr>
        </p:nvSpPr>
        <p:spPr>
          <a:xfrm>
            <a:off x="8422818" y="6403498"/>
            <a:ext cx="263983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Texto do Título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1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iki.dpi.inpe.br/doku.php?id=spring:lamiagua:rapideye" TargetMode="External"/><Relationship Id="rId3" Type="http://schemas.openxmlformats.org/officeDocument/2006/relationships/hyperlink" Target="http://wiki.dpi.inpe.br/doku.php?id=spring:lamiagua:rapideye:legal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pi.inpe.br/waterbodies/files/2014v1/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xfrm>
            <a:off x="457200" y="273050"/>
            <a:ext cx="8229600" cy="1144588"/>
          </a:xfrm>
          <a:prstGeom prst="rect">
            <a:avLst/>
          </a:prstGeom>
        </p:spPr>
        <p:txBody>
          <a:bodyPr/>
          <a:lstStyle>
            <a:lvl1pPr defTabSz="739775">
              <a:defRPr sz="3500"/>
            </a:lvl1pPr>
          </a:lstStyle>
          <a:p>
            <a:pPr/>
            <a:r>
              <a:t>Brazilian Water Surface Data Set from RapidEye Imagery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xfrm>
            <a:off x="457200" y="1598612"/>
            <a:ext cx="8229600" cy="492442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500"/>
              </a:spcBef>
              <a:buSzTx/>
              <a:buNone/>
              <a:defRPr sz="2400"/>
            </a:pPr>
            <a:r>
              <a:t>Laercio Namikawa - DPI/INPE</a:t>
            </a:r>
          </a:p>
          <a:p>
            <a:pPr marL="0" indent="0">
              <a:spcBef>
                <a:spcPts val="500"/>
              </a:spcBef>
              <a:buSzTx/>
              <a:buNone/>
              <a:defRPr sz="2300"/>
            </a:pPr>
            <a:r>
              <a:t>Objective: Create a data set with all interior water surfaces from RapidEye imagery available for all Brazil - 2015</a:t>
            </a:r>
          </a:p>
        </p:txBody>
      </p:sp>
      <p:pic>
        <p:nvPicPr>
          <p:cNvPr id="48" name="capture_103_22092015_165302.jpeg" descr="F:\Dados\RapidEye\capture_103_22092015_165302.jpg"/>
          <p:cNvPicPr>
            <a:picLocks noChangeAspect="1"/>
          </p:cNvPicPr>
          <p:nvPr/>
        </p:nvPicPr>
        <p:blipFill>
          <a:blip r:embed="rId2">
            <a:extLst/>
          </a:blip>
          <a:srcRect l="27684" t="10113" r="16084" b="8743"/>
          <a:stretch>
            <a:fillRect/>
          </a:stretch>
        </p:blipFill>
        <p:spPr>
          <a:xfrm>
            <a:off x="4578350" y="3443287"/>
            <a:ext cx="3238500" cy="3222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capture_087_22092015_161902.jpeg" descr="F:\Dados\RapidEye\capture_087_22092015_161902.jpg"/>
          <p:cNvPicPr>
            <a:picLocks noChangeAspect="1"/>
          </p:cNvPicPr>
          <p:nvPr/>
        </p:nvPicPr>
        <p:blipFill>
          <a:blip r:embed="rId3">
            <a:extLst/>
          </a:blip>
          <a:srcRect l="71600" t="7104" r="14692" b="72923"/>
          <a:stretch>
            <a:fillRect/>
          </a:stretch>
        </p:blipFill>
        <p:spPr>
          <a:xfrm>
            <a:off x="461962" y="3290887"/>
            <a:ext cx="3683001" cy="352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25512"/>
            <a:ext cx="9144000" cy="5005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28234" t="15620" r="23217" b="27806"/>
          <a:stretch>
            <a:fillRect/>
          </a:stretch>
        </p:blipFill>
        <p:spPr>
          <a:xfrm>
            <a:off x="0" y="352424"/>
            <a:ext cx="9144000" cy="5834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58762"/>
            <a:ext cx="9144000" cy="6338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title" idx="4294967295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Aplicações</a:t>
            </a:r>
          </a:p>
        </p:txBody>
      </p:sp>
      <p:sp>
        <p:nvSpPr>
          <p:cNvPr id="89" name="Shape 89"/>
          <p:cNvSpPr/>
          <p:nvPr>
            <p:ph type="body" sz="half" idx="4294967295"/>
          </p:nvPr>
        </p:nvSpPr>
        <p:spPr>
          <a:xfrm>
            <a:off x="669726" y="1830585"/>
            <a:ext cx="7804548" cy="2680166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/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Mapeamento</a:t>
            </a:r>
          </a:p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Monitoramento</a:t>
            </a:r>
          </a:p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Desastres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5618" b="1373"/>
          <a:stretch>
            <a:fillRect/>
          </a:stretch>
        </p:blipFill>
        <p:spPr>
          <a:xfrm>
            <a:off x="91107" y="1204147"/>
            <a:ext cx="3766097" cy="548059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>
            <p:ph type="title" idx="4294967295"/>
          </p:nvPr>
        </p:nvSpPr>
        <p:spPr>
          <a:xfrm>
            <a:off x="669726" y="0"/>
            <a:ext cx="7804548" cy="977112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Pantanal</a:t>
            </a:r>
          </a:p>
        </p:txBody>
      </p:sp>
      <p:pic>
        <p:nvPicPr>
          <p:cNvPr id="93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0632" b="0"/>
          <a:stretch>
            <a:fillRect/>
          </a:stretch>
        </p:blipFill>
        <p:spPr>
          <a:xfrm>
            <a:off x="3857203" y="873749"/>
            <a:ext cx="3991125" cy="5810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 idx="4294967295"/>
          </p:nvPr>
        </p:nvSpPr>
        <p:spPr>
          <a:xfrm>
            <a:off x="669726" y="0"/>
            <a:ext cx="7804548" cy="977112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Pantanal</a:t>
            </a:r>
          </a:p>
        </p:txBody>
      </p:sp>
      <p:pic>
        <p:nvPicPr>
          <p:cNvPr id="9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875" t="1063" r="1875" b="1063"/>
          <a:stretch>
            <a:fillRect/>
          </a:stretch>
        </p:blipFill>
        <p:spPr>
          <a:xfrm>
            <a:off x="156970" y="855516"/>
            <a:ext cx="3984874" cy="5868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864" b="0"/>
          <a:stretch>
            <a:fillRect/>
          </a:stretch>
        </p:blipFill>
        <p:spPr>
          <a:xfrm>
            <a:off x="4572000" y="977111"/>
            <a:ext cx="3976837" cy="5267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 idx="4294967295"/>
          </p:nvPr>
        </p:nvSpPr>
        <p:spPr>
          <a:xfrm>
            <a:off x="685800" y="457200"/>
            <a:ext cx="7772400" cy="31432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868680">
              <a:defRPr sz="4180"/>
            </a:pPr>
            <a:r>
              <a:t>Açude Castanhão – CE</a:t>
            </a:r>
            <a:br/>
            <a:r>
              <a:t>Estimativa de Área da Lâmina de Água por Meio de Imagens de Satélite CBERS-4, Sensor MUX</a:t>
            </a:r>
          </a:p>
        </p:txBody>
      </p:sp>
      <p:sp>
        <p:nvSpPr>
          <p:cNvPr id="100" name="Shape 100"/>
          <p:cNvSpPr/>
          <p:nvPr>
            <p:ph type="body" sz="quarter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SzTx/>
              <a:buNone/>
              <a:defRPr>
                <a:solidFill>
                  <a:srgbClr val="898989"/>
                </a:solidFill>
              </a:defRPr>
            </a:lvl1pPr>
          </a:lstStyle>
          <a:p>
            <a:pPr/>
            <a:r>
              <a:t>Áreas estimadas em pixel com resolução espacial de 20 metros</a:t>
            </a:r>
          </a:p>
        </p:txBody>
      </p:sp>
      <p:graphicFrame>
        <p:nvGraphicFramePr>
          <p:cNvPr id="101" name="Table 101"/>
          <p:cNvGraphicFramePr/>
          <p:nvPr/>
        </p:nvGraphicFramePr>
        <p:xfrm>
          <a:off x="1524000" y="5181600"/>
          <a:ext cx="6096000" cy="148272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048000"/>
                <a:gridCol w="3048000"/>
              </a:tblGrid>
              <a:tr h="371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Data da Imagem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Área Estimada (Km2)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3698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28 /Junho/2015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111,790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17/Fevereiro/2016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63,514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9EDF4"/>
                    </a:solidFill>
                  </a:tcPr>
                </a:tc>
              </a:tr>
              <a:tr h="3698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22/Julho/2016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51,768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H768_20150628_Agua4Cla3POL.jpeg" descr="D:\Dados\CBERS\MUX\CastanhaoCE\H768_20150628_Agua4Cla3P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520700"/>
            <a:ext cx="8248650" cy="63373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4267200" y="152400"/>
            <a:ext cx="130295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2015/06/28</a:t>
            </a:r>
          </a:p>
        </p:txBody>
      </p:sp>
      <p:sp>
        <p:nvSpPr>
          <p:cNvPr id="105" name="Shape 105"/>
          <p:cNvSpPr/>
          <p:nvPr/>
        </p:nvSpPr>
        <p:spPr>
          <a:xfrm>
            <a:off x="6705600" y="152400"/>
            <a:ext cx="202246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Área: 111,790 km2</a:t>
            </a:r>
          </a:p>
        </p:txBody>
      </p:sp>
      <p:sp>
        <p:nvSpPr>
          <p:cNvPr id="106" name="Shape 106"/>
          <p:cNvSpPr/>
          <p:nvPr/>
        </p:nvSpPr>
        <p:spPr>
          <a:xfrm>
            <a:off x="380999" y="152400"/>
            <a:ext cx="457200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CBERS_4_MUX_20150628_150_106_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4419600" y="152400"/>
            <a:ext cx="130295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2016/02/17</a:t>
            </a:r>
          </a:p>
        </p:txBody>
      </p:sp>
      <p:sp>
        <p:nvSpPr>
          <p:cNvPr id="109" name="Shape 109"/>
          <p:cNvSpPr/>
          <p:nvPr/>
        </p:nvSpPr>
        <p:spPr>
          <a:xfrm>
            <a:off x="6858000" y="152400"/>
            <a:ext cx="204032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Área:  63,514  km2</a:t>
            </a:r>
          </a:p>
        </p:txBody>
      </p:sp>
      <p:sp>
        <p:nvSpPr>
          <p:cNvPr id="110" name="Shape 110"/>
          <p:cNvSpPr/>
          <p:nvPr/>
        </p:nvSpPr>
        <p:spPr>
          <a:xfrm>
            <a:off x="533399" y="152400"/>
            <a:ext cx="457200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CBERS_4_MUX_20160217_150_106</a:t>
            </a:r>
          </a:p>
        </p:txBody>
      </p:sp>
      <p:pic>
        <p:nvPicPr>
          <p:cNvPr id="111" name="H768_20160217_Agua4Cla3POL.jpeg" descr="D:\Dados\CBERS\MUX\CastanhaoCE\H768_20160217_Agua4Cla3P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534987"/>
            <a:ext cx="8229600" cy="6323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4495800" y="152400"/>
            <a:ext cx="1302951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2016/07/22</a:t>
            </a:r>
          </a:p>
        </p:txBody>
      </p:sp>
      <p:sp>
        <p:nvSpPr>
          <p:cNvPr id="114" name="Shape 114"/>
          <p:cNvSpPr/>
          <p:nvPr/>
        </p:nvSpPr>
        <p:spPr>
          <a:xfrm>
            <a:off x="6934200" y="152400"/>
            <a:ext cx="1902580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Área: 51,768 km2</a:t>
            </a:r>
          </a:p>
        </p:txBody>
      </p:sp>
      <p:sp>
        <p:nvSpPr>
          <p:cNvPr id="115" name="Shape 115"/>
          <p:cNvSpPr/>
          <p:nvPr/>
        </p:nvSpPr>
        <p:spPr>
          <a:xfrm>
            <a:off x="609599" y="152400"/>
            <a:ext cx="457200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CBERS_4_MUX_20160722_150_106</a:t>
            </a:r>
          </a:p>
        </p:txBody>
      </p:sp>
      <p:pic>
        <p:nvPicPr>
          <p:cNvPr id="116" name="H768_20160722_Agua4Cla3POL.jpeg" descr="D:\Dados\CBERS\MUX\CastanhaoCE\H768_20160722_Agua4Cla3P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533400"/>
            <a:ext cx="8232775" cy="632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457200" y="273050"/>
            <a:ext cx="8229600" cy="1144588"/>
          </a:xfrm>
          <a:prstGeom prst="rect">
            <a:avLst/>
          </a:prstGeom>
        </p:spPr>
        <p:txBody>
          <a:bodyPr/>
          <a:lstStyle>
            <a:lvl1pPr defTabSz="739775">
              <a:defRPr sz="3500"/>
            </a:lvl1pPr>
          </a:lstStyle>
          <a:p>
            <a:pPr/>
            <a:r>
              <a:t>Brazilian Water Surface Data Set from RapidEye Imagery </a:t>
            </a: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57200" y="1598612"/>
            <a:ext cx="8229600" cy="492442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Method: </a:t>
            </a:r>
            <a:r>
              <a:rPr b="1" sz="2300"/>
              <a:t>Use color information from color transformation of multispectral images</a:t>
            </a:r>
            <a:endParaRPr b="1" sz="2300"/>
          </a:p>
          <a:p>
            <a:pPr lvl="1" marL="742950" indent="-285750">
              <a:spcBef>
                <a:spcPts val="0"/>
              </a:spcBef>
              <a:defRPr sz="2000"/>
            </a:pPr>
            <a:r>
              <a:t>Color transformation RGB to IHS</a:t>
            </a:r>
          </a:p>
          <a:p>
            <a:pPr lvl="1" marL="742950" indent="-285750">
              <a:spcBef>
                <a:spcPts val="0"/>
              </a:spcBef>
              <a:defRPr sz="2000"/>
            </a:pPr>
            <a:r>
              <a:t>Define thresholds for Hue and Intensity</a:t>
            </a:r>
          </a:p>
          <a:p>
            <a:pPr lvl="1" marL="742950" indent="-285750">
              <a:spcBef>
                <a:spcPts val="0"/>
              </a:spcBef>
              <a:defRPr sz="2000"/>
            </a:pPr>
            <a:r>
              <a:t>Apply the thresholds and clean noise</a:t>
            </a:r>
          </a:p>
          <a:p>
            <a:pPr lvl="1" marL="742950" indent="-285750">
              <a:spcBef>
                <a:spcPts val="0"/>
              </a:spcBef>
              <a:defRPr b="1" sz="2300"/>
            </a:pPr>
          </a:p>
          <a:p>
            <a:pPr marL="0" indent="0">
              <a:spcBef>
                <a:spcPts val="500"/>
              </a:spcBef>
              <a:buSzTx/>
              <a:buNone/>
              <a:defRPr sz="2300"/>
            </a:pPr>
            <a:r>
              <a:t>Data: </a:t>
            </a:r>
            <a:r>
              <a:rPr b="1"/>
              <a:t>RapidEye Imagery from MMA (Ministry of Environment)</a:t>
            </a:r>
          </a:p>
        </p:txBody>
      </p:sp>
      <p:pic>
        <p:nvPicPr>
          <p:cNvPr id="53" name="capture_140_24092015_083002.jpeg" descr="F:\Dados\RapidEye\capture_140_24092015_083002.jpg"/>
          <p:cNvPicPr>
            <a:picLocks noChangeAspect="1"/>
          </p:cNvPicPr>
          <p:nvPr/>
        </p:nvPicPr>
        <p:blipFill>
          <a:blip r:embed="rId2">
            <a:extLst/>
          </a:blip>
          <a:srcRect l="267" t="9246" r="45988" b="34606"/>
          <a:stretch>
            <a:fillRect/>
          </a:stretch>
        </p:blipFill>
        <p:spPr>
          <a:xfrm>
            <a:off x="4398962" y="4195762"/>
            <a:ext cx="3395663" cy="2482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title"/>
          </p:nvPr>
        </p:nvSpPr>
        <p:spPr>
          <a:xfrm>
            <a:off x="457200" y="273050"/>
            <a:ext cx="8229600" cy="1846263"/>
          </a:xfrm>
          <a:prstGeom prst="rect">
            <a:avLst/>
          </a:prstGeom>
        </p:spPr>
        <p:txBody>
          <a:bodyPr/>
          <a:lstStyle>
            <a:lvl1pPr defTabSz="666750">
              <a:defRPr sz="3200"/>
            </a:lvl1pPr>
          </a:lstStyle>
          <a:p>
            <a:pPr/>
            <a:r>
              <a:t>Use HAND (Height Above Nearest Drainage) to Map Potential Affected Areas from Mining Waste Water Dams in Minas Gerais State</a:t>
            </a:r>
          </a:p>
        </p:txBody>
      </p:sp>
      <p:sp>
        <p:nvSpPr>
          <p:cNvPr id="119" name="Shape 119"/>
          <p:cNvSpPr/>
          <p:nvPr>
            <p:ph type="body" idx="1"/>
          </p:nvPr>
        </p:nvSpPr>
        <p:spPr>
          <a:xfrm>
            <a:off x="457200" y="2044700"/>
            <a:ext cx="8229600" cy="4479925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500"/>
              </a:spcBef>
              <a:buSzTx/>
              <a:buNone/>
              <a:defRPr sz="2400"/>
            </a:pPr>
            <a:r>
              <a:t>Laercio Namikawa - DPI/INPE</a:t>
            </a:r>
          </a:p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Objective: Create potential risk maps from SRTM global 1 arc-second Digital Elevation Model using HAND and imagery</a:t>
            </a:r>
          </a:p>
        </p:txBody>
      </p:sp>
      <p:pic>
        <p:nvPicPr>
          <p:cNvPr id="12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5587" t="3424" r="30120" b="32466"/>
          <a:stretch>
            <a:fillRect/>
          </a:stretch>
        </p:blipFill>
        <p:spPr>
          <a:xfrm>
            <a:off x="4330700" y="3281362"/>
            <a:ext cx="4699001" cy="339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3314700"/>
            <a:ext cx="3009900" cy="1692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5029200"/>
            <a:ext cx="3009900" cy="169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3008312" y="4746625"/>
            <a:ext cx="349249" cy="25654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/>
            <a:r>
              <a:t>BBC</a:t>
            </a:r>
          </a:p>
        </p:txBody>
      </p:sp>
      <p:sp>
        <p:nvSpPr>
          <p:cNvPr id="124" name="Shape 124"/>
          <p:cNvSpPr/>
          <p:nvPr/>
        </p:nvSpPr>
        <p:spPr>
          <a:xfrm>
            <a:off x="3008312" y="6435725"/>
            <a:ext cx="349249" cy="25654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pPr/>
            <a:r>
              <a:t>BBC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669726" y="312539"/>
            <a:ext cx="7804548" cy="659123"/>
          </a:xfrm>
          <a:prstGeom prst="rect">
            <a:avLst/>
          </a:prstGeom>
        </p:spPr>
        <p:txBody>
          <a:bodyPr/>
          <a:lstStyle>
            <a:lvl1pPr defTabSz="287535">
              <a:defRPr sz="3920"/>
            </a:lvl1pPr>
          </a:lstStyle>
          <a:p>
            <a:pPr/>
            <a:r>
              <a:t>Lâminas de Água</a:t>
            </a:r>
          </a:p>
        </p:txBody>
      </p:sp>
      <p:pic>
        <p:nvPicPr>
          <p:cNvPr id="127" name="imawaterbodies.jpg"/>
          <p:cNvPicPr>
            <a:picLocks noChangeAspect="1"/>
          </p:cNvPicPr>
          <p:nvPr/>
        </p:nvPicPr>
        <p:blipFill>
          <a:blip r:embed="rId2">
            <a:extLst/>
          </a:blip>
          <a:srcRect l="18158" t="0" r="18158" b="0"/>
          <a:stretch>
            <a:fillRect/>
          </a:stretch>
        </p:blipFill>
        <p:spPr>
          <a:xfrm>
            <a:off x="1660363" y="971661"/>
            <a:ext cx="5823222" cy="5886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5141"/>
            <a:ext cx="9144000" cy="62428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>
            <p:ph type="title" idx="4294967295"/>
          </p:nvPr>
        </p:nvSpPr>
        <p:spPr>
          <a:xfrm>
            <a:off x="669726" y="0"/>
            <a:ext cx="7804548" cy="542863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defTabSz="299858">
              <a:defRPr sz="2482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Isolinhas do HAND de 0 a 20 metros (a cada 2 metros)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tabiraMG129ZommBarrage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625475"/>
            <a:ext cx="9144000" cy="546417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>
            <p:ph type="title"/>
          </p:nvPr>
        </p:nvSpPr>
        <p:spPr>
          <a:xfrm>
            <a:off x="668337" y="17462"/>
            <a:ext cx="7805738" cy="742951"/>
          </a:xfrm>
          <a:prstGeom prst="rect">
            <a:avLst/>
          </a:prstGeom>
        </p:spPr>
        <p:txBody>
          <a:bodyPr lIns="35717" tIns="35717" rIns="35717" bIns="35717"/>
          <a:lstStyle>
            <a:lvl1pPr defTabSz="341042">
              <a:defRPr sz="445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Itabira-MG</a:t>
            </a:r>
          </a:p>
        </p:txBody>
      </p:sp>
      <p:grpSp>
        <p:nvGrpSpPr>
          <p:cNvPr id="142" name="Group 142"/>
          <p:cNvGrpSpPr/>
          <p:nvPr/>
        </p:nvGrpSpPr>
        <p:grpSpPr>
          <a:xfrm>
            <a:off x="4645025" y="6231562"/>
            <a:ext cx="1074738" cy="386726"/>
            <a:chOff x="0" y="0"/>
            <a:chExt cx="1074737" cy="386724"/>
          </a:xfrm>
        </p:grpSpPr>
        <p:sp>
          <p:nvSpPr>
            <p:cNvPr id="134" name="Shape 134"/>
            <p:cNvSpPr/>
            <p:nvPr/>
          </p:nvSpPr>
          <p:spPr>
            <a:xfrm>
              <a:off x="0" y="0"/>
              <a:ext cx="1074738" cy="3867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" dist="0" dir="0">
                <a:srgbClr val="000000">
                  <a:alpha val="5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09575">
                <a:defRPr sz="1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135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761" t="3005" r="79312" b="88862"/>
            <a:stretch>
              <a:fillRect/>
            </a:stretch>
          </p:blipFill>
          <p:spPr>
            <a:xfrm>
              <a:off x="7212" y="27308"/>
              <a:ext cx="314107" cy="163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Shape 136"/>
            <p:cNvSpPr/>
            <p:nvPr/>
          </p:nvSpPr>
          <p:spPr>
            <a:xfrm>
              <a:off x="308271" y="1926"/>
              <a:ext cx="759384" cy="198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409575">
                <a:defRPr sz="8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Barragens</a:t>
              </a:r>
            </a:p>
          </p:txBody>
        </p:sp>
        <p:grpSp>
          <p:nvGrpSpPr>
            <p:cNvPr id="141" name="Group 141"/>
            <p:cNvGrpSpPr/>
            <p:nvPr/>
          </p:nvGrpSpPr>
          <p:grpSpPr>
            <a:xfrm>
              <a:off x="32037" y="160375"/>
              <a:ext cx="1037852" cy="198437"/>
              <a:chOff x="0" y="0"/>
              <a:chExt cx="1037850" cy="198435"/>
            </a:xfrm>
          </p:grpSpPr>
          <p:sp>
            <p:nvSpPr>
              <p:cNvPr id="137" name="Shape 137"/>
              <p:cNvSpPr/>
              <p:nvPr/>
            </p:nvSpPr>
            <p:spPr>
              <a:xfrm flipH="1">
                <a:off x="-1" y="84037"/>
                <a:ext cx="86271" cy="86207"/>
              </a:xfrm>
              <a:prstGeom prst="line">
                <a:avLst/>
              </a:prstGeom>
              <a:noFill/>
              <a:ln w="3175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" name="Shape 138"/>
              <p:cNvSpPr/>
              <p:nvPr/>
            </p:nvSpPr>
            <p:spPr>
              <a:xfrm flipH="1">
                <a:off x="168562" y="88707"/>
                <a:ext cx="72662" cy="72610"/>
              </a:xfrm>
              <a:prstGeom prst="line">
                <a:avLst/>
              </a:prstGeom>
              <a:noFill/>
              <a:ln w="3175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9" name="Shape 139"/>
              <p:cNvSpPr/>
              <p:nvPr/>
            </p:nvSpPr>
            <p:spPr>
              <a:xfrm>
                <a:off x="91567" y="82639"/>
                <a:ext cx="81610" cy="81550"/>
              </a:xfrm>
              <a:prstGeom prst="line">
                <a:avLst/>
              </a:prstGeom>
              <a:noFill/>
              <a:ln w="3175" cap="flat">
                <a:solidFill>
                  <a:srgbClr val="0433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278466" y="0"/>
                <a:ext cx="759385" cy="198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numCol="1" anchor="ctr">
                <a:spAutoFit/>
              </a:bodyPr>
              <a:lstStyle>
                <a:lvl1pPr algn="ctr"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Drenagem</a:t>
                </a:r>
              </a:p>
            </p:txBody>
          </p:sp>
        </p:grpSp>
      </p:grpSp>
      <p:grpSp>
        <p:nvGrpSpPr>
          <p:cNvPr id="145" name="Group 145"/>
          <p:cNvGrpSpPr/>
          <p:nvPr/>
        </p:nvGrpSpPr>
        <p:grpSpPr>
          <a:xfrm>
            <a:off x="1860549" y="6092032"/>
            <a:ext cx="915989" cy="249772"/>
            <a:chOff x="0" y="0"/>
            <a:chExt cx="915987" cy="249771"/>
          </a:xfrm>
        </p:grpSpPr>
        <p:sp>
          <p:nvSpPr>
            <p:cNvPr id="143" name="Shape 143"/>
            <p:cNvSpPr/>
            <p:nvPr/>
          </p:nvSpPr>
          <p:spPr>
            <a:xfrm>
              <a:off x="172224" y="-1"/>
              <a:ext cx="601122" cy="249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7" tIns="35717" rIns="35717" bIns="35717" numCol="1" anchor="ctr">
              <a:spAutoFit/>
            </a:bodyPr>
            <a:lstStyle>
              <a:lvl1pPr algn="ctr" defTabSz="409575">
                <a:defRPr b="1" sz="1200">
                  <a:solidFill>
                    <a:srgbClr val="FF2600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 Km</a:t>
              </a:r>
            </a:p>
          </p:txBody>
        </p:sp>
        <p:sp>
          <p:nvSpPr>
            <p:cNvPr id="144" name="Shape 144"/>
            <p:cNvSpPr/>
            <p:nvPr/>
          </p:nvSpPr>
          <p:spPr>
            <a:xfrm>
              <a:off x="-1" y="249770"/>
              <a:ext cx="915989" cy="2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0" name="Group 150"/>
          <p:cNvGrpSpPr/>
          <p:nvPr/>
        </p:nvGrpSpPr>
        <p:grpSpPr>
          <a:xfrm>
            <a:off x="88900" y="3539142"/>
            <a:ext cx="709613" cy="1668865"/>
            <a:chOff x="0" y="0"/>
            <a:chExt cx="709612" cy="1668864"/>
          </a:xfrm>
        </p:grpSpPr>
        <p:sp>
          <p:nvSpPr>
            <p:cNvPr id="146" name="Shape 146"/>
            <p:cNvSpPr/>
            <p:nvPr/>
          </p:nvSpPr>
          <p:spPr>
            <a:xfrm>
              <a:off x="0" y="0"/>
              <a:ext cx="702296" cy="16688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09575">
                <a:defRPr sz="1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149" name="Group 149"/>
            <p:cNvGrpSpPr/>
            <p:nvPr/>
          </p:nvGrpSpPr>
          <p:grpSpPr>
            <a:xfrm>
              <a:off x="7809" y="49962"/>
              <a:ext cx="701804" cy="1585521"/>
              <a:chOff x="0" y="0"/>
              <a:chExt cx="701802" cy="1585520"/>
            </a:xfrm>
          </p:grpSpPr>
          <p:pic>
            <p:nvPicPr>
              <p:cNvPr id="147" name="pasted-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761" t="22816" r="77404" b="1605"/>
              <a:stretch>
                <a:fillRect/>
              </a:stretch>
            </p:blipFill>
            <p:spPr>
              <a:xfrm>
                <a:off x="0" y="0"/>
                <a:ext cx="361098" cy="1585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8" name="Shape 148"/>
              <p:cNvSpPr/>
              <p:nvPr/>
            </p:nvSpPr>
            <p:spPr>
              <a:xfrm>
                <a:off x="299163" y="46270"/>
                <a:ext cx="402640" cy="1468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7" tIns="35717" rIns="35717" bIns="35717" numCol="1" anchor="ctr">
                <a:spAutoFit/>
              </a:bodyPr>
              <a:lstStyle/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0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2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4m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6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8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10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12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14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16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18 m</a:t>
                </a:r>
              </a:p>
              <a:p>
                <a:pPr defTabSz="409575">
                  <a:defRPr sz="8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20 m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tabiraMG129ZommBarragem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5" y="95250"/>
            <a:ext cx="2447925" cy="146367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>
            <p:ph type="title"/>
          </p:nvPr>
        </p:nvSpPr>
        <p:spPr>
          <a:xfrm>
            <a:off x="668337" y="17462"/>
            <a:ext cx="7805738" cy="742951"/>
          </a:xfrm>
          <a:prstGeom prst="rect">
            <a:avLst/>
          </a:prstGeom>
        </p:spPr>
        <p:txBody>
          <a:bodyPr lIns="35717" tIns="35717" rIns="35717" bIns="35717"/>
          <a:lstStyle>
            <a:lvl1pPr defTabSz="341042">
              <a:defRPr sz="4455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Itabira-MG</a:t>
            </a:r>
          </a:p>
        </p:txBody>
      </p:sp>
      <p:pic>
        <p:nvPicPr>
          <p:cNvPr id="15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8050" y="635000"/>
            <a:ext cx="4410075" cy="3851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37137" y="4514850"/>
            <a:ext cx="4065588" cy="232251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530350" y="379412"/>
            <a:ext cx="392113" cy="322263"/>
          </a:xfrm>
          <a:prstGeom prst="rect">
            <a:avLst/>
          </a:prstGeom>
          <a:ln w="3175">
            <a:solidFill>
              <a:srgbClr val="FF2600"/>
            </a:solidFill>
            <a:miter lim="400000"/>
          </a:ln>
          <a:effectLst>
            <a:outerShdw sx="100000" sy="100000" kx="0" ky="0" algn="b" rotWithShape="0" blurRad="12700" dist="0" dir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09575"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2124075" y="592137"/>
            <a:ext cx="282575" cy="228601"/>
          </a:xfrm>
          <a:prstGeom prst="rect">
            <a:avLst/>
          </a:prstGeom>
          <a:ln w="3175">
            <a:solidFill>
              <a:srgbClr val="FF2600"/>
            </a:solidFill>
            <a:miter lim="400000"/>
          </a:ln>
          <a:effectLst>
            <a:outerShdw sx="100000" sy="100000" kx="0" ky="0" algn="b" rotWithShape="0" blurRad="12700" dist="0" dir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09575"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" name="Shape 158"/>
          <p:cNvSpPr/>
          <p:nvPr/>
        </p:nvSpPr>
        <p:spPr>
          <a:xfrm>
            <a:off x="892175" y="1081087"/>
            <a:ext cx="233363" cy="115888"/>
          </a:xfrm>
          <a:prstGeom prst="rect">
            <a:avLst/>
          </a:prstGeom>
          <a:ln w="3175">
            <a:solidFill>
              <a:srgbClr val="FF2600"/>
            </a:solidFill>
            <a:miter lim="400000"/>
          </a:ln>
          <a:effectLst>
            <a:outerShdw sx="100000" sy="100000" kx="0" ky="0" algn="b" rotWithShape="0" blurRad="12700" dist="0" dir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09575"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9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337" y="4579937"/>
            <a:ext cx="4997451" cy="225583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398462" y="1039812"/>
            <a:ext cx="233363" cy="114301"/>
          </a:xfrm>
          <a:prstGeom prst="rect">
            <a:avLst/>
          </a:prstGeom>
          <a:ln w="3175">
            <a:solidFill>
              <a:srgbClr val="FF2600"/>
            </a:solidFill>
            <a:miter lim="400000"/>
          </a:ln>
          <a:effectLst>
            <a:outerShdw sx="100000" sy="100000" kx="0" ky="0" algn="b" rotWithShape="0" blurRad="12700" dist="0" dir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pPr algn="ctr" defTabSz="409575">
              <a:defRPr sz="1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337" y="1798637"/>
            <a:ext cx="4651376" cy="273843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2206624" y="739775"/>
            <a:ext cx="3389314" cy="4686300"/>
          </a:xfrm>
          <a:prstGeom prst="line">
            <a:avLst/>
          </a:prstGeom>
          <a:ln w="38100">
            <a:solidFill>
              <a:srgbClr val="FF26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3" name="Shape 163"/>
          <p:cNvSpPr/>
          <p:nvPr/>
        </p:nvSpPr>
        <p:spPr>
          <a:xfrm>
            <a:off x="1612900" y="417512"/>
            <a:ext cx="3459163" cy="555626"/>
          </a:xfrm>
          <a:prstGeom prst="line">
            <a:avLst/>
          </a:prstGeom>
          <a:ln w="38100">
            <a:solidFill>
              <a:srgbClr val="FF26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4" name="Shape 164"/>
          <p:cNvSpPr/>
          <p:nvPr/>
        </p:nvSpPr>
        <p:spPr>
          <a:xfrm>
            <a:off x="552450" y="1154112"/>
            <a:ext cx="1487488" cy="1847851"/>
          </a:xfrm>
          <a:prstGeom prst="line">
            <a:avLst/>
          </a:prstGeom>
          <a:ln w="38100">
            <a:solidFill>
              <a:srgbClr val="FF26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Shape 165"/>
          <p:cNvSpPr/>
          <p:nvPr/>
        </p:nvSpPr>
        <p:spPr>
          <a:xfrm>
            <a:off x="1141412" y="1176337"/>
            <a:ext cx="2928939" cy="4452938"/>
          </a:xfrm>
          <a:prstGeom prst="line">
            <a:avLst/>
          </a:prstGeom>
          <a:ln w="38100">
            <a:solidFill>
              <a:srgbClr val="FF26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Monitoramento</a:t>
            </a:r>
          </a:p>
        </p:txBody>
      </p:sp>
      <p:sp>
        <p:nvSpPr>
          <p:cNvPr id="168" name="Shape 168"/>
          <p:cNvSpPr/>
          <p:nvPr>
            <p:ph type="body" idx="4294967295"/>
          </p:nvPr>
        </p:nvSpPr>
        <p:spPr>
          <a:xfrm>
            <a:off x="669726" y="1830585"/>
            <a:ext cx="7804548" cy="4420197"/>
          </a:xfrm>
          <a:prstGeom prst="rect">
            <a:avLst/>
          </a:prstGeom>
        </p:spPr>
        <p:txBody>
          <a:bodyPr lIns="35718" tIns="35718" rIns="35718" bIns="35718" anchor="ctr">
            <a:normAutofit fontScale="100000" lnSpcReduction="0"/>
          </a:bodyPr>
          <a:lstStyle/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Disponibilidade de imagens de satélite:</a:t>
            </a:r>
          </a:p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CBERS4</a:t>
            </a:r>
          </a:p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Landsat8</a:t>
            </a:r>
          </a:p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Sentinel</a:t>
            </a:r>
          </a:p>
          <a:p>
            <a:pPr marL="0" indent="0" defTabSz="410765">
              <a:spcBef>
                <a:spcPts val="2900"/>
              </a:spcBef>
              <a:buSzTx/>
              <a:buFontTx/>
              <a:buNone/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ResourceSat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7132"/>
            <a:ext cx="9144000" cy="621086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>
            <p:ph type="title"/>
          </p:nvPr>
        </p:nvSpPr>
        <p:spPr>
          <a:xfrm>
            <a:off x="669726" y="0"/>
            <a:ext cx="7804548" cy="759024"/>
          </a:xfrm>
          <a:prstGeom prst="rect">
            <a:avLst/>
          </a:prstGeom>
        </p:spPr>
        <p:txBody>
          <a:bodyPr/>
          <a:lstStyle>
            <a:lvl1pPr defTabSz="213598">
              <a:defRPr sz="2807"/>
            </a:lvl1pPr>
          </a:lstStyle>
          <a:p>
            <a:pPr/>
            <a:r>
              <a:t>Detecção de Lâmina de Água em CBERS4-PAN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4563"/>
            <a:ext cx="9144000" cy="621343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>
            <p:ph type="title"/>
          </p:nvPr>
        </p:nvSpPr>
        <p:spPr>
          <a:xfrm>
            <a:off x="669726" y="0"/>
            <a:ext cx="7804548" cy="759024"/>
          </a:xfrm>
          <a:prstGeom prst="rect">
            <a:avLst/>
          </a:prstGeom>
        </p:spPr>
        <p:txBody>
          <a:bodyPr/>
          <a:lstStyle>
            <a:lvl1pPr defTabSz="209490">
              <a:defRPr sz="2754"/>
            </a:lvl1pPr>
          </a:lstStyle>
          <a:p>
            <a:pPr/>
            <a:r>
              <a:t>Detecção de Lâmina de Água em CBERS4-MUX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5335"/>
            <a:ext cx="9144000" cy="621026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>
            <p:ph type="title"/>
          </p:nvPr>
        </p:nvSpPr>
        <p:spPr>
          <a:xfrm>
            <a:off x="669726" y="0"/>
            <a:ext cx="7804548" cy="759024"/>
          </a:xfrm>
          <a:prstGeom prst="rect">
            <a:avLst/>
          </a:prstGeom>
        </p:spPr>
        <p:txBody>
          <a:bodyPr/>
          <a:lstStyle>
            <a:lvl1pPr defTabSz="209490">
              <a:defRPr sz="2754"/>
            </a:lvl1pPr>
          </a:lstStyle>
          <a:p>
            <a:pPr/>
            <a:r>
              <a:t>Detecção de Lâmina de Água em CBERS4-AWFI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Method - WIKI implementation using LEGAL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 u="sng">
                <a:solidFill>
                  <a:srgbClr val="0000FF"/>
                </a:solid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http://wiki.dpi.inpe.br/doku.php?id=spring:lamiagua:rapideye</a:t>
            </a:r>
          </a:p>
          <a:p>
            <a:pPr marL="0" indent="0">
              <a:buSzTx/>
              <a:buNone/>
              <a:defRPr sz="2400" u="sng">
                <a:solidFill>
                  <a:srgbClr val="0000FF"/>
                </a:solid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http://wiki.dpi.inpe.br/doku.php?id=spring:lamiagua:rapideye:legal</a:t>
            </a:r>
          </a:p>
        </p:txBody>
      </p:sp>
      <p:pic>
        <p:nvPicPr>
          <p:cNvPr id="5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3055937"/>
            <a:ext cx="4457700" cy="402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055937"/>
            <a:ext cx="4457700" cy="4024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title"/>
          </p:nvPr>
        </p:nvSpPr>
        <p:spPr>
          <a:xfrm>
            <a:off x="457200" y="273050"/>
            <a:ext cx="8229600" cy="1144588"/>
          </a:xfrm>
          <a:prstGeom prst="rect">
            <a:avLst/>
          </a:prstGeom>
        </p:spPr>
        <p:txBody>
          <a:bodyPr/>
          <a:lstStyle>
            <a:lvl1pPr defTabSz="739775">
              <a:defRPr sz="3500"/>
            </a:lvl1pPr>
          </a:lstStyle>
          <a:p>
            <a:pPr/>
            <a:r>
              <a:t>Brazilian Water Surface Data Set from RapidEye Imagery</a:t>
            </a:r>
          </a:p>
        </p:txBody>
      </p:sp>
      <p:sp>
        <p:nvSpPr>
          <p:cNvPr id="61" name="Shape 61"/>
          <p:cNvSpPr/>
          <p:nvPr>
            <p:ph type="body" idx="1"/>
          </p:nvPr>
        </p:nvSpPr>
        <p:spPr>
          <a:xfrm>
            <a:off x="457200" y="1598612"/>
            <a:ext cx="8229600" cy="4924426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500"/>
              </a:spcBef>
              <a:buSzTx/>
              <a:buNone/>
              <a:defRPr sz="2400"/>
            </a:pPr>
            <a:r>
              <a:t>Laercio Namikawa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400"/>
            </a:pPr>
            <a:r>
              <a:t>Emiliano Castejon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400"/>
            </a:pPr>
            <a:r>
              <a:t>DPI/INPE</a:t>
            </a:r>
          </a:p>
          <a:p>
            <a:pPr marL="0" indent="0" algn="ctr">
              <a:spcBef>
                <a:spcPts val="500"/>
              </a:spcBef>
              <a:buSzTx/>
              <a:buNone/>
              <a:defRPr sz="2400"/>
            </a:pPr>
          </a:p>
          <a:p>
            <a:pPr marL="0" indent="0">
              <a:spcBef>
                <a:spcPts val="500"/>
              </a:spcBef>
              <a:buSzTx/>
              <a:buNone/>
              <a:defRPr sz="2400"/>
            </a:pPr>
            <a:r>
              <a:t>Data set: 2014 imagery (&gt;20000 images 5000x5000 pixels)</a:t>
            </a:r>
          </a:p>
          <a:p>
            <a:pPr marL="0" indent="0">
              <a:spcBef>
                <a:spcPts val="500"/>
              </a:spcBef>
              <a:buSzTx/>
              <a:buNone/>
              <a:defRPr sz="2300"/>
            </a:pPr>
            <a:r>
              <a:t>Implementation: C++ on TerraLib5 library</a:t>
            </a:r>
          </a:p>
          <a:p>
            <a:pPr marL="0" indent="0">
              <a:spcBef>
                <a:spcPts val="500"/>
              </a:spcBef>
              <a:buSzTx/>
              <a:buNone/>
              <a:defRPr sz="2300"/>
            </a:pPr>
            <a:r>
              <a:t>Raster version (GeoTIFF): Isolated pixels smart filtering, masking with SRTM slope</a:t>
            </a:r>
          </a:p>
          <a:p>
            <a:pPr marL="0" indent="0">
              <a:spcBef>
                <a:spcPts val="500"/>
              </a:spcBef>
              <a:buSzTx/>
              <a:buNone/>
              <a:defRPr sz="2300"/>
            </a:pPr>
            <a:r>
              <a:t>Vector version (Shapefile): Polygons from connected pixels,</a:t>
            </a:r>
          </a:p>
          <a:p>
            <a:pPr marL="0" indent="0">
              <a:spcBef>
                <a:spcPts val="500"/>
              </a:spcBef>
              <a:buSzTx/>
              <a:buNone/>
              <a:defRPr sz="2300"/>
            </a:pPr>
            <a:r>
              <a:t>larger than 100sq.m.</a:t>
            </a:r>
          </a:p>
        </p:txBody>
      </p:sp>
      <p:sp>
        <p:nvSpPr>
          <p:cNvPr id="62" name="Shape 62"/>
          <p:cNvSpPr/>
          <p:nvPr/>
        </p:nvSpPr>
        <p:spPr>
          <a:xfrm>
            <a:off x="800100" y="5829300"/>
            <a:ext cx="384175" cy="38100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3" name="Shape 63"/>
          <p:cNvSpPr/>
          <p:nvPr/>
        </p:nvSpPr>
        <p:spPr>
          <a:xfrm>
            <a:off x="1209675" y="6235700"/>
            <a:ext cx="384175" cy="38100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4" name="Shape 64"/>
          <p:cNvSpPr/>
          <p:nvPr/>
        </p:nvSpPr>
        <p:spPr>
          <a:xfrm>
            <a:off x="1735137" y="5829300"/>
            <a:ext cx="384176" cy="38100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5" name="Shape 65"/>
          <p:cNvSpPr/>
          <p:nvPr/>
        </p:nvSpPr>
        <p:spPr>
          <a:xfrm>
            <a:off x="2144712" y="6235700"/>
            <a:ext cx="384176" cy="38100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6" name="Shape 66"/>
          <p:cNvSpPr/>
          <p:nvPr/>
        </p:nvSpPr>
        <p:spPr>
          <a:xfrm>
            <a:off x="1939925" y="6235700"/>
            <a:ext cx="179388" cy="17780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Shape 67"/>
          <p:cNvSpPr/>
          <p:nvPr/>
        </p:nvSpPr>
        <p:spPr>
          <a:xfrm>
            <a:off x="2144712" y="6032500"/>
            <a:ext cx="179388" cy="17780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Accessing the Data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u="sng">
                <a:solidFill>
                  <a:srgbClr val="0000FF"/>
                </a:solid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http://www.dpi.inpe.br/waterbodies/files/2014v1/</a:t>
            </a:r>
          </a:p>
          <a:p>
            <a:pPr marL="0" indent="0">
              <a:buSzTx/>
              <a:buNone/>
            </a:pPr>
            <a:r>
              <a:t>tiles: 125x125km - 25000x25000 pixels</a:t>
            </a:r>
          </a:p>
          <a:p>
            <a:pPr marL="0" indent="0">
              <a:buSzTx/>
              <a:buNone/>
            </a:pPr>
            <a:r>
              <a:t>indexing: kml, shapefile</a:t>
            </a:r>
          </a:p>
        </p:txBody>
      </p:sp>
      <p:pic>
        <p:nvPicPr>
          <p:cNvPr id="7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3802062"/>
            <a:ext cx="2632075" cy="266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19675" y="3802062"/>
            <a:ext cx="3667125" cy="281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0"/>
            <a:ext cx="7008813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7405" t="0" r="26800" b="61480"/>
          <a:stretch>
            <a:fillRect/>
          </a:stretch>
        </p:blipFill>
        <p:spPr>
          <a:xfrm>
            <a:off x="0" y="0"/>
            <a:ext cx="9142413" cy="6176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69403" t="19038" r="0" b="53997"/>
          <a:stretch>
            <a:fillRect/>
          </a:stretch>
        </p:blipFill>
        <p:spPr>
          <a:xfrm>
            <a:off x="709612" y="98425"/>
            <a:ext cx="7723188" cy="6659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78701" t="25752" r="0" b="58642"/>
          <a:stretch>
            <a:fillRect/>
          </a:stretch>
        </p:blipFill>
        <p:spPr>
          <a:xfrm>
            <a:off x="0" y="274637"/>
            <a:ext cx="8982075" cy="6440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