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404050" cy="43206988"/>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8" d="100"/>
          <a:sy n="18" d="100"/>
        </p:scale>
        <p:origin x="-2694" y="-72"/>
      </p:cViewPr>
      <p:guideLst>
        <p:guide orient="horz" pos="13608"/>
        <p:guide pos="10206"/>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txBox="1">
            <a:spLocks noGrp="1"/>
          </p:cNvSpPr>
          <p:nvPr>
            <p:ph type="hdr" sz="quarter"/>
          </p:nvPr>
        </p:nvSpPr>
        <p:spPr>
          <a:xfrm>
            <a:off x="0" y="0"/>
            <a:ext cx="2974975" cy="457200"/>
          </a:xfrm>
          <a:prstGeom prst="rect">
            <a:avLst/>
          </a:prstGeom>
          <a:noFill/>
          <a:ln>
            <a:noFill/>
          </a:ln>
        </p:spPr>
        <p:txBody>
          <a:bodyPr vert="horz" lIns="90000" tIns="45000" rIns="90000" bIns="45000" compatLnSpc="1"/>
          <a:lstStyle>
            <a:lvl1pPr fontAlgn="auto">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solidFill>
                  <a:srgbClr val="000000"/>
                </a:solidFill>
                <a:latin typeface="Arial" pitchFamily="18"/>
                <a:ea typeface="Microsoft YaHei" pitchFamily="2"/>
                <a:cs typeface="Mangal" pitchFamily="2"/>
              </a:defRPr>
            </a:lvl1pPr>
          </a:lstStyle>
          <a:p>
            <a:pPr>
              <a:defRPr sz="1400"/>
            </a:pPr>
            <a:endParaRPr lang="pt-BR"/>
          </a:p>
        </p:txBody>
      </p:sp>
      <p:sp>
        <p:nvSpPr>
          <p:cNvPr id="3" name="Espaço Reservado para Data 2"/>
          <p:cNvSpPr txBox="1">
            <a:spLocks noGrp="1"/>
          </p:cNvSpPr>
          <p:nvPr>
            <p:ph type="dt" sz="quarter" idx="1"/>
          </p:nvPr>
        </p:nvSpPr>
        <p:spPr>
          <a:xfrm>
            <a:off x="3881438" y="0"/>
            <a:ext cx="2976562" cy="457200"/>
          </a:xfrm>
          <a:prstGeom prst="rect">
            <a:avLst/>
          </a:prstGeom>
          <a:noFill/>
          <a:ln>
            <a:noFill/>
          </a:ln>
        </p:spPr>
        <p:txBody>
          <a:bodyPr vert="horz" lIns="90000" tIns="45000" rIns="90000" bIns="45000" compatLnSpc="1"/>
          <a:lstStyle>
            <a:lvl1pPr algn="r" fontAlgn="auto">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solidFill>
                  <a:srgbClr val="000000"/>
                </a:solidFill>
                <a:latin typeface="Arial" pitchFamily="18"/>
                <a:ea typeface="Microsoft YaHei" pitchFamily="2"/>
                <a:cs typeface="Mangal" pitchFamily="2"/>
              </a:defRPr>
            </a:lvl1pPr>
          </a:lstStyle>
          <a:p>
            <a:pPr>
              <a:defRPr sz="1400"/>
            </a:pPr>
            <a:endParaRPr lang="pt-BR"/>
          </a:p>
        </p:txBody>
      </p:sp>
      <p:sp>
        <p:nvSpPr>
          <p:cNvPr id="4" name="Espaço Reservado para Rodapé 3"/>
          <p:cNvSpPr txBox="1">
            <a:spLocks noGrp="1"/>
          </p:cNvSpPr>
          <p:nvPr>
            <p:ph type="ftr" sz="quarter" idx="2"/>
          </p:nvPr>
        </p:nvSpPr>
        <p:spPr>
          <a:xfrm>
            <a:off x="0" y="8686800"/>
            <a:ext cx="2974975" cy="457200"/>
          </a:xfrm>
          <a:prstGeom prst="rect">
            <a:avLst/>
          </a:prstGeom>
          <a:noFill/>
          <a:ln>
            <a:noFill/>
          </a:ln>
        </p:spPr>
        <p:txBody>
          <a:bodyPr vert="horz" lIns="90000" tIns="45000" rIns="90000" bIns="45000" anchor="b" compatLnSpc="1"/>
          <a:lstStyle>
            <a:lvl1pPr fontAlgn="auto">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solidFill>
                  <a:srgbClr val="000000"/>
                </a:solidFill>
                <a:latin typeface="Arial" pitchFamily="18"/>
                <a:ea typeface="Microsoft YaHei" pitchFamily="2"/>
                <a:cs typeface="Mangal" pitchFamily="2"/>
              </a:defRPr>
            </a:lvl1pPr>
          </a:lstStyle>
          <a:p>
            <a:pPr>
              <a:defRPr sz="1400"/>
            </a:pPr>
            <a:endParaRPr lang="pt-BR"/>
          </a:p>
        </p:txBody>
      </p:sp>
      <p:sp>
        <p:nvSpPr>
          <p:cNvPr id="5" name="Espaço Reservado para Número de Slide 4"/>
          <p:cNvSpPr txBox="1">
            <a:spLocks noGrp="1"/>
          </p:cNvSpPr>
          <p:nvPr>
            <p:ph type="sldNum" sz="quarter" idx="3"/>
          </p:nvPr>
        </p:nvSpPr>
        <p:spPr>
          <a:xfrm>
            <a:off x="3881438" y="8686800"/>
            <a:ext cx="2976562" cy="457200"/>
          </a:xfrm>
          <a:prstGeom prst="rect">
            <a:avLst/>
          </a:prstGeom>
          <a:noFill/>
          <a:ln>
            <a:noFill/>
          </a:ln>
        </p:spPr>
        <p:txBody>
          <a:bodyPr vert="horz" lIns="90000" tIns="45000" rIns="90000" bIns="45000" anchor="b" compatLnSpc="1"/>
          <a:lstStyle>
            <a:lvl1pPr algn="r" fontAlgn="auto">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latin typeface="+mn-lt"/>
                <a:cs typeface="+mn-cs"/>
              </a:defRPr>
            </a:lvl1pPr>
          </a:lstStyle>
          <a:p>
            <a:pPr>
              <a:defRPr sz="1400"/>
            </a:pPr>
            <a:fld id="{18F095B6-28ED-4213-9D21-BFDFD2D42D6C}" type="slidenum">
              <a:rPr/>
              <a:pPr>
                <a:defRPr sz="1400"/>
              </a:pPr>
              <a:t>‹nº›</a:t>
            </a:fld>
            <a:endParaRPr lang="pt-BR">
              <a:solidFill>
                <a:srgbClr val="000000"/>
              </a:solidFill>
              <a:latin typeface="Arial" pitchFamily="18"/>
              <a:ea typeface="Microsoft YaHei" pitchFamily="2"/>
              <a:cs typeface="Mangal" pitchFamily="2"/>
            </a:endParaRPr>
          </a:p>
        </p:txBody>
      </p:sp>
    </p:spTree>
    <p:extLst>
      <p:ext uri="{BB962C8B-B14F-4D97-AF65-F5344CB8AC3E}">
        <p14:creationId xmlns="" xmlns:p14="http://schemas.microsoft.com/office/powerpoint/2010/main" val="45836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tângulo 1"/>
          <p:cNvSpPr>
            <a:spLocks noMove="1" noResize="1"/>
          </p:cNvSpPr>
          <p:nvPr/>
        </p:nvSpPr>
        <p:spPr>
          <a:xfrm>
            <a:off x="0" y="0"/>
            <a:ext cx="6858000" cy="9144000"/>
          </a:xfrm>
          <a:prstGeom prst="rect">
            <a:avLst/>
          </a:prstGeom>
          <a:solidFill>
            <a:srgbClr val="FFFFFF"/>
          </a:solidFill>
          <a:ln>
            <a:noFill/>
            <a:prstDash val="solid"/>
          </a:ln>
        </p:spPr>
        <p:txBody>
          <a:bodyPr lIns="0" tIns="0" rIns="0" bIns="0" anchor="ctr" anchorCtr="1" compatLnSpc="0"/>
          <a:lstStyle/>
          <a:p>
            <a:pPr fontAlgn="auto" hangingPunct="0">
              <a:spcBef>
                <a:spcPts val="0"/>
              </a:spcBef>
              <a:spcAft>
                <a:spcPts val="0"/>
              </a:spcAft>
              <a:defRPr/>
            </a:pPr>
            <a:endParaRPr lang="pt-BR" sz="2400">
              <a:latin typeface="Times New Roman" pitchFamily="18"/>
              <a:ea typeface="Lucida Sans Unicode" pitchFamily="2"/>
              <a:cs typeface="Tahoma" pitchFamily="2"/>
            </a:endParaRPr>
          </a:p>
        </p:txBody>
      </p:sp>
      <p:sp>
        <p:nvSpPr>
          <p:cNvPr id="3" name="Espaço Reservado para Cabeçalho 2"/>
          <p:cNvSpPr txBox="1">
            <a:spLocks noGrp="1"/>
          </p:cNvSpPr>
          <p:nvPr>
            <p:ph type="hdr" sz="quarter"/>
          </p:nvPr>
        </p:nvSpPr>
        <p:spPr>
          <a:xfrm>
            <a:off x="0" y="0"/>
            <a:ext cx="2971800" cy="457200"/>
          </a:xfrm>
          <a:prstGeom prst="rect">
            <a:avLst/>
          </a:prstGeom>
          <a:noFill/>
          <a:ln>
            <a:noFill/>
          </a:ln>
        </p:spPr>
        <p:txBody>
          <a:bodyPr vert="horz" wrap="square" lIns="90000" tIns="46800" rIns="90000" bIns="46800" anchor="t" anchorCtr="0" compatLnSpc="0"/>
          <a:lstStyle>
            <a:lvl1pPr lvl="0" rtl="0" fontAlgn="auto" hangingPunct="0">
              <a:spcBef>
                <a:spcPts val="0"/>
              </a:spcBef>
              <a:spcAft>
                <a:spcPts val="0"/>
              </a:spcAft>
              <a:buNone/>
              <a:tabLst/>
              <a:defRPr lang="pt-BR" sz="1200">
                <a:latin typeface="Times New Roman" pitchFamily="18"/>
                <a:ea typeface="Lucida Sans Unicode" pitchFamily="2"/>
                <a:cs typeface="Tahoma" pitchFamily="2"/>
              </a:defRPr>
            </a:lvl1pPr>
          </a:lstStyle>
          <a:p>
            <a:pPr>
              <a:defRPr/>
            </a:pPr>
            <a:endParaRPr/>
          </a:p>
        </p:txBody>
      </p:sp>
      <p:sp>
        <p:nvSpPr>
          <p:cNvPr id="4" name="Espaço Reservado para Data 3"/>
          <p:cNvSpPr txBox="1">
            <a:spLocks noGrp="1"/>
          </p:cNvSpPr>
          <p:nvPr>
            <p:ph type="dt" idx="1"/>
          </p:nvPr>
        </p:nvSpPr>
        <p:spPr>
          <a:xfrm>
            <a:off x="3884613" y="0"/>
            <a:ext cx="2971800" cy="457200"/>
          </a:xfrm>
          <a:prstGeom prst="rect">
            <a:avLst/>
          </a:prstGeom>
          <a:noFill/>
          <a:ln>
            <a:noFill/>
          </a:ln>
        </p:spPr>
        <p:txBody>
          <a:bodyPr vert="horz" wrap="square" lIns="90000" tIns="46800" rIns="90000" bIns="46800" anchor="t" anchorCtr="0" compatLnSpc="0"/>
          <a:lstStyle>
            <a:lvl1pPr marL="0" marR="0" lvl="0" indent="0" algn="r" rtl="0" fontAlgn="auto" hangingPunct="1">
              <a:spcBef>
                <a:spcPts val="0"/>
              </a:spcBef>
              <a:spcAft>
                <a:spcPts val="0"/>
              </a:spcAft>
              <a:buNone/>
              <a:tabLst/>
              <a:defRPr lang="pt-BR" sz="1200">
                <a:latin typeface="Times New Roman" pitchFamily="18"/>
                <a:ea typeface="Lucida Sans Unicode" pitchFamily="2"/>
                <a:cs typeface="Tahoma" pitchFamily="2"/>
              </a:defRPr>
            </a:lvl1pPr>
          </a:lstStyle>
          <a:p>
            <a:pPr>
              <a:defRPr/>
            </a:pPr>
            <a:fld id="{93497652-ED77-4A16-B114-660E762F54F2}" type="datetimeFigureOut">
              <a:rPr lang="pt-BR"/>
              <a:pPr>
                <a:defRPr/>
              </a:pPr>
              <a:t>10/02/2017</a:t>
            </a:fld>
            <a:endParaRPr/>
          </a:p>
        </p:txBody>
      </p:sp>
      <p:sp>
        <p:nvSpPr>
          <p:cNvPr id="13317" name="Espaço Reservado para Imagem de Slide 4"/>
          <p:cNvSpPr>
            <a:spLocks noGrp="1" noRot="1" noChangeAspect="1"/>
          </p:cNvSpPr>
          <p:nvPr>
            <p:ph type="sldImg" idx="2"/>
          </p:nvPr>
        </p:nvSpPr>
        <p:spPr bwMode="auto">
          <a:xfrm>
            <a:off x="2143125" y="-15646400"/>
            <a:ext cx="2571750" cy="36093400"/>
          </a:xfrm>
          <a:prstGeom prst="rect">
            <a:avLst/>
          </a:prstGeom>
          <a:noFill/>
          <a:ln w="9525">
            <a:noFill/>
            <a:miter lim="800000"/>
            <a:headEnd/>
            <a:tailEnd/>
          </a:ln>
        </p:spPr>
      </p:sp>
      <p:sp>
        <p:nvSpPr>
          <p:cNvPr id="13318" name="Espaço Reservado para Anotações 5"/>
          <p:cNvSpPr txBox="1">
            <a:spLocks noGrp="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pt-BR" smtClean="0"/>
          </a:p>
        </p:txBody>
      </p:sp>
      <p:sp>
        <p:nvSpPr>
          <p:cNvPr id="7" name="Espaço Reservado para Rodapé 6"/>
          <p:cNvSpPr txBox="1">
            <a:spLocks noGrp="1"/>
          </p:cNvSpPr>
          <p:nvPr>
            <p:ph type="ftr" sz="quarter" idx="4"/>
          </p:nvPr>
        </p:nvSpPr>
        <p:spPr>
          <a:xfrm>
            <a:off x="0" y="8685213"/>
            <a:ext cx="2971800" cy="457200"/>
          </a:xfrm>
          <a:prstGeom prst="rect">
            <a:avLst/>
          </a:prstGeom>
          <a:noFill/>
          <a:ln>
            <a:noFill/>
          </a:ln>
        </p:spPr>
        <p:txBody>
          <a:bodyPr vert="horz" wrap="square" lIns="90000" tIns="46800" rIns="90000" bIns="46800" anchor="b" anchorCtr="0" compatLnSpc="0"/>
          <a:lstStyle>
            <a:lvl1pPr lvl="0" rtl="0" fontAlgn="auto" hangingPunct="0">
              <a:spcBef>
                <a:spcPts val="0"/>
              </a:spcBef>
              <a:spcAft>
                <a:spcPts val="0"/>
              </a:spcAft>
              <a:buNone/>
              <a:tabLst/>
              <a:defRPr lang="pt-BR" sz="1200">
                <a:latin typeface="Times New Roman" pitchFamily="18"/>
                <a:ea typeface="Lucida Sans Unicode" pitchFamily="2"/>
                <a:cs typeface="Tahoma" pitchFamily="2"/>
              </a:defRPr>
            </a:lvl1pPr>
          </a:lstStyle>
          <a:p>
            <a:pPr>
              <a:defRPr/>
            </a:pPr>
            <a:endParaRPr/>
          </a:p>
        </p:txBody>
      </p:sp>
      <p:sp>
        <p:nvSpPr>
          <p:cNvPr id="8" name="Espaço Reservado para Número de Slide 7"/>
          <p:cNvSpPr txBox="1">
            <a:spLocks noGrp="1"/>
          </p:cNvSpPr>
          <p:nvPr>
            <p:ph type="sldNum" sz="quarter" idx="5"/>
          </p:nvPr>
        </p:nvSpPr>
        <p:spPr>
          <a:xfrm>
            <a:off x="3884613" y="8685213"/>
            <a:ext cx="2971800" cy="457200"/>
          </a:xfrm>
          <a:prstGeom prst="rect">
            <a:avLst/>
          </a:prstGeom>
          <a:noFill/>
          <a:ln>
            <a:noFill/>
          </a:ln>
        </p:spPr>
        <p:txBody>
          <a:bodyPr vert="horz" wrap="square" lIns="90000" tIns="46800" rIns="90000" bIns="46800" anchor="b" anchorCtr="0" compatLnSpc="0"/>
          <a:lstStyle>
            <a:lvl1pPr marL="0" marR="0" lvl="0" indent="0" algn="r" rtl="0" fontAlgn="auto" hangingPunct="1">
              <a:spcBef>
                <a:spcPts val="0"/>
              </a:spcBef>
              <a:spcAft>
                <a:spcPts val="0"/>
              </a:spcAft>
              <a:buNone/>
              <a:tabLst/>
              <a:defRPr lang="pt-BR" sz="1200">
                <a:latin typeface="Times New Roman" pitchFamily="18"/>
                <a:ea typeface="Lucida Sans Unicode" pitchFamily="2"/>
                <a:cs typeface="Tahoma" pitchFamily="2"/>
              </a:defRPr>
            </a:lvl1pPr>
          </a:lstStyle>
          <a:p>
            <a:pPr>
              <a:defRPr/>
            </a:pPr>
            <a:fld id="{AB058AA1-31E7-4519-B0E9-27BBD4F52D09}" type="slidenum">
              <a:rPr/>
              <a:pPr>
                <a:defRPr/>
              </a:pPr>
              <a:t>‹nº›</a:t>
            </a:fld>
            <a:endParaRPr/>
          </a:p>
        </p:txBody>
      </p:sp>
    </p:spTree>
    <p:extLst>
      <p:ext uri="{BB962C8B-B14F-4D97-AF65-F5344CB8AC3E}">
        <p14:creationId xmlns="" xmlns:p14="http://schemas.microsoft.com/office/powerpoint/2010/main" val="3724012565"/>
      </p:ext>
    </p:extLst>
  </p:cSld>
  <p:clrMap bg1="lt1" tx1="dk1" bg2="lt2" tx2="dk2" accent1="accent1" accent2="accent2" accent3="accent3" accent4="accent4" accent5="accent5" accent6="accent6" hlink="hlink" folHlink="folHlink"/>
  <p:notesStyle>
    <a:lvl1pPr algn="l" rtl="0" eaLnBrk="0" fontAlgn="base" hangingPunct="0">
      <a:spcBef>
        <a:spcPts val="45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lang="pt-BR" sz="1200">
        <a:solidFill>
          <a:srgbClr val="000000"/>
        </a:solidFill>
        <a:latin typeface="Calibri" pitchFamily="34"/>
        <a:ea typeface="Microsoft YaHei" pitchFamily="2"/>
        <a:cs typeface="Mangal" pitchFamily="2"/>
      </a:defRPr>
    </a:lvl1pPr>
    <a:lvl2pPr marL="742950" indent="-285750" algn="l" rtl="0" fontAlgn="base">
      <a:spcBef>
        <a:spcPct val="30000"/>
      </a:spcBef>
      <a:spcAft>
        <a:spcPct val="0"/>
      </a:spcAft>
      <a:defRPr sz="1200" kern="1200">
        <a:solidFill>
          <a:schemeClr val="tx1"/>
        </a:solidFill>
        <a:latin typeface="+mn-lt"/>
        <a:ea typeface="Microsoft YaHei" pitchFamily="34" charset="-122"/>
        <a:cs typeface="+mn-cs"/>
      </a:defRPr>
    </a:lvl2pPr>
    <a:lvl3pPr marL="1143000" indent="-228600" algn="l" rtl="0" fontAlgn="base">
      <a:spcBef>
        <a:spcPct val="30000"/>
      </a:spcBef>
      <a:spcAft>
        <a:spcPct val="0"/>
      </a:spcAft>
      <a:defRPr sz="1200" kern="1200">
        <a:solidFill>
          <a:schemeClr val="tx1"/>
        </a:solidFill>
        <a:latin typeface="+mn-lt"/>
        <a:ea typeface="Microsoft YaHei" pitchFamily="34" charset="-122"/>
        <a:cs typeface="+mn-cs"/>
      </a:defRPr>
    </a:lvl3pPr>
    <a:lvl4pPr marL="1600200" indent="-228600" algn="l" rtl="0" fontAlgn="base">
      <a:spcBef>
        <a:spcPct val="30000"/>
      </a:spcBef>
      <a:spcAft>
        <a:spcPct val="0"/>
      </a:spcAft>
      <a:defRPr sz="1200" kern="1200">
        <a:solidFill>
          <a:schemeClr val="tx1"/>
        </a:solidFill>
        <a:latin typeface="+mn-lt"/>
        <a:ea typeface="Microsoft YaHei" pitchFamily="34" charset="-122"/>
        <a:cs typeface="+mn-cs"/>
      </a:defRPr>
    </a:lvl4pPr>
    <a:lvl5pPr marL="2057400" indent="-228600" algn="l" rtl="0" fontAlgn="base">
      <a:spcBef>
        <a:spcPct val="30000"/>
      </a:spcBef>
      <a:spcAft>
        <a:spcPct val="0"/>
      </a:spcAft>
      <a:defRPr sz="1200" kern="1200">
        <a:solidFill>
          <a:schemeClr val="tx1"/>
        </a:solidFill>
        <a:latin typeface="+mn-lt"/>
        <a:ea typeface="Microsoft YaHei"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43125" y="685800"/>
            <a:ext cx="2571750" cy="3429000"/>
          </a:xfrm>
        </p:spPr>
        <p:style>
          <a:lnRef idx="2">
            <a:schemeClr val="accent1">
              <a:shade val="50000"/>
            </a:schemeClr>
          </a:lnRef>
          <a:fillRef idx="1">
            <a:schemeClr val="accent1"/>
          </a:fillRef>
          <a:effectRef idx="0">
            <a:schemeClr val="accent1"/>
          </a:effectRef>
          <a:fontRef idx="minor">
            <a:schemeClr val="lt1"/>
          </a:fontRef>
        </p:style>
      </p:sp>
      <p:sp>
        <p:nvSpPr>
          <p:cNvPr id="16386" name="Espaço Reservado para Anotações 2"/>
          <p:cNvSpPr txBox="1">
            <a:spLocks noGrp="1"/>
          </p:cNvSpPr>
          <p:nvPr>
            <p:ph type="body" sz="quarter" idx="1"/>
          </p:nvPr>
        </p:nvSpPr>
        <p:spPr>
          <a:ln/>
        </p:spPr>
        <p:txBody>
          <a:bodyPr lIns="91440" tIns="45720" rIns="91440" bIns="45720">
            <a:spAutoFit/>
          </a:bodyPr>
          <a:lstStyle/>
          <a:p>
            <a:pPr eaLnBrk="1"/>
            <a:endParaRPr smtClean="0">
              <a:latin typeface="Calibri" pitchFamily="34" charset="0"/>
              <a:ea typeface="Microsoft YaHei" pitchFamily="34" charset="-122"/>
              <a:cs typeface="Mangal" pitchFamily="18" charset="0"/>
            </a:endParaRPr>
          </a:p>
        </p:txBody>
      </p:sp>
      <p:sp>
        <p:nvSpPr>
          <p:cNvPr id="4" name="Slide Number Placeholder 3"/>
          <p:cNvSpPr/>
          <p:nvPr/>
        </p:nvSpPr>
        <p:spPr>
          <a:xfrm>
            <a:off x="3884613" y="8685213"/>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b" compatLnSpc="0"/>
          <a:lstStyle/>
          <a:p>
            <a:pPr algn="r" fontAlgn="auto">
              <a:spcBef>
                <a:spcPts val="0"/>
              </a:spcBef>
              <a:spcAft>
                <a:spcPts val="0"/>
              </a:spcAft>
              <a:defRPr/>
            </a:pPr>
            <a:fld id="{62558B4B-21C1-434B-913B-627F0AA03A8B}" type="slidenum">
              <a:rPr>
                <a:latin typeface="+mn-lt"/>
                <a:cs typeface="+mn-cs"/>
              </a:rPr>
              <a:pPr algn="r" fontAlgn="auto">
                <a:spcBef>
                  <a:spcPts val="0"/>
                </a:spcBef>
                <a:spcAft>
                  <a:spcPts val="0"/>
                </a:spcAft>
                <a:defRPr/>
              </a:pPr>
              <a:t>1</a:t>
            </a:fld>
            <a:endParaRPr lang="pt-BR" sz="1200">
              <a:latin typeface="Times New Roman" pitchFamily="18"/>
              <a:ea typeface="Lucida Sans Unicode" pitchFamily="2"/>
              <a:cs typeface="Tahoma"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430463" y="13422313"/>
            <a:ext cx="27543125" cy="926147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4860925" y="24484013"/>
            <a:ext cx="22682200" cy="1104106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txBox="1">
            <a:spLocks noGrp="1"/>
          </p:cNvSpPr>
          <p:nvPr>
            <p:ph type="dt" sz="half" idx="10"/>
          </p:nvPr>
        </p:nvSpPr>
        <p:spPr>
          <a:ln/>
        </p:spPr>
        <p:txBody>
          <a:bodyPr/>
          <a:lstStyle>
            <a:lvl1pPr>
              <a:defRPr/>
            </a:lvl1pPr>
          </a:lstStyle>
          <a:p>
            <a:pPr>
              <a:defRPr/>
            </a:pPr>
            <a:endParaRPr/>
          </a:p>
        </p:txBody>
      </p:sp>
      <p:sp>
        <p:nvSpPr>
          <p:cNvPr id="5" name="Espaço Reservado para Rodapé 4"/>
          <p:cNvSpPr txBox="1">
            <a:spLocks noGrp="1"/>
          </p:cNvSpPr>
          <p:nvPr>
            <p:ph type="ftr" sz="quarter" idx="11"/>
          </p:nvPr>
        </p:nvSpPr>
        <p:spPr>
          <a:ln/>
        </p:spPr>
        <p:txBody>
          <a:bodyPr/>
          <a:lstStyle>
            <a:lvl1pPr>
              <a:defRPr/>
            </a:lvl1pPr>
          </a:lstStyle>
          <a:p>
            <a:pPr>
              <a:defRPr/>
            </a:pPr>
            <a:endParaRPr/>
          </a:p>
        </p:txBody>
      </p:sp>
      <p:sp>
        <p:nvSpPr>
          <p:cNvPr id="6" name="Espaço Reservado para Número de Slide 5"/>
          <p:cNvSpPr txBox="1">
            <a:spLocks noGrp="1"/>
          </p:cNvSpPr>
          <p:nvPr>
            <p:ph type="sldNum" sz="quarter" idx="12"/>
          </p:nvPr>
        </p:nvSpPr>
        <p:spPr>
          <a:ln/>
        </p:spPr>
        <p:txBody>
          <a:bodyPr/>
          <a:lstStyle>
            <a:lvl1pPr>
              <a:defRPr/>
            </a:lvl1pPr>
          </a:lstStyle>
          <a:p>
            <a:pPr>
              <a:defRPr/>
            </a:pPr>
            <a:fld id="{CA141048-9E22-4D1E-9B55-9F9A96E3AF52}" type="slidenum">
              <a:rPr/>
              <a:pPr>
                <a:defRPr/>
              </a:pPr>
              <a:t>‹nº›</a:t>
            </a:fld>
            <a:endParaRP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txBox="1">
            <a:spLocks noGrp="1"/>
          </p:cNvSpPr>
          <p:nvPr>
            <p:ph type="dt" sz="half" idx="10"/>
          </p:nvPr>
        </p:nvSpPr>
        <p:spPr>
          <a:ln/>
        </p:spPr>
        <p:txBody>
          <a:bodyPr/>
          <a:lstStyle>
            <a:lvl1pPr>
              <a:defRPr/>
            </a:lvl1pPr>
          </a:lstStyle>
          <a:p>
            <a:pPr>
              <a:defRPr/>
            </a:pPr>
            <a:endParaRPr/>
          </a:p>
        </p:txBody>
      </p:sp>
      <p:sp>
        <p:nvSpPr>
          <p:cNvPr id="5" name="Espaço Reservado para Rodapé 4"/>
          <p:cNvSpPr txBox="1">
            <a:spLocks noGrp="1"/>
          </p:cNvSpPr>
          <p:nvPr>
            <p:ph type="ftr" sz="quarter" idx="11"/>
          </p:nvPr>
        </p:nvSpPr>
        <p:spPr>
          <a:ln/>
        </p:spPr>
        <p:txBody>
          <a:bodyPr/>
          <a:lstStyle>
            <a:lvl1pPr>
              <a:defRPr/>
            </a:lvl1pPr>
          </a:lstStyle>
          <a:p>
            <a:pPr>
              <a:defRPr/>
            </a:pPr>
            <a:endParaRPr/>
          </a:p>
        </p:txBody>
      </p:sp>
      <p:sp>
        <p:nvSpPr>
          <p:cNvPr id="6" name="Espaço Reservado para Número de Slide 5"/>
          <p:cNvSpPr txBox="1">
            <a:spLocks noGrp="1"/>
          </p:cNvSpPr>
          <p:nvPr>
            <p:ph type="sldNum" sz="quarter" idx="12"/>
          </p:nvPr>
        </p:nvSpPr>
        <p:spPr>
          <a:ln/>
        </p:spPr>
        <p:txBody>
          <a:bodyPr/>
          <a:lstStyle>
            <a:lvl1pPr>
              <a:defRPr/>
            </a:lvl1pPr>
          </a:lstStyle>
          <a:p>
            <a:pPr>
              <a:defRPr/>
            </a:pPr>
            <a:fld id="{7A228D2F-4109-4204-82D2-2344447EE45E}" type="slidenum">
              <a:rPr/>
              <a:pPr>
                <a:defRPr/>
              </a:pPr>
              <a:t>‹nº›</a:t>
            </a:fld>
            <a:endParaRP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23493413" y="120650"/>
            <a:ext cx="7289800" cy="38474650"/>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1620838" y="120650"/>
            <a:ext cx="21720175" cy="3847465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txBox="1">
            <a:spLocks noGrp="1"/>
          </p:cNvSpPr>
          <p:nvPr>
            <p:ph type="dt" sz="half" idx="10"/>
          </p:nvPr>
        </p:nvSpPr>
        <p:spPr>
          <a:ln/>
        </p:spPr>
        <p:txBody>
          <a:bodyPr/>
          <a:lstStyle>
            <a:lvl1pPr>
              <a:defRPr/>
            </a:lvl1pPr>
          </a:lstStyle>
          <a:p>
            <a:pPr>
              <a:defRPr/>
            </a:pPr>
            <a:endParaRPr/>
          </a:p>
        </p:txBody>
      </p:sp>
      <p:sp>
        <p:nvSpPr>
          <p:cNvPr id="5" name="Espaço Reservado para Rodapé 4"/>
          <p:cNvSpPr txBox="1">
            <a:spLocks noGrp="1"/>
          </p:cNvSpPr>
          <p:nvPr>
            <p:ph type="ftr" sz="quarter" idx="11"/>
          </p:nvPr>
        </p:nvSpPr>
        <p:spPr>
          <a:ln/>
        </p:spPr>
        <p:txBody>
          <a:bodyPr/>
          <a:lstStyle>
            <a:lvl1pPr>
              <a:defRPr/>
            </a:lvl1pPr>
          </a:lstStyle>
          <a:p>
            <a:pPr>
              <a:defRPr/>
            </a:pPr>
            <a:endParaRPr/>
          </a:p>
        </p:txBody>
      </p:sp>
      <p:sp>
        <p:nvSpPr>
          <p:cNvPr id="6" name="Espaço Reservado para Número de Slide 5"/>
          <p:cNvSpPr txBox="1">
            <a:spLocks noGrp="1"/>
          </p:cNvSpPr>
          <p:nvPr>
            <p:ph type="sldNum" sz="quarter" idx="12"/>
          </p:nvPr>
        </p:nvSpPr>
        <p:spPr>
          <a:ln/>
        </p:spPr>
        <p:txBody>
          <a:bodyPr/>
          <a:lstStyle>
            <a:lvl1pPr>
              <a:defRPr/>
            </a:lvl1pPr>
          </a:lstStyle>
          <a:p>
            <a:pPr>
              <a:defRPr/>
            </a:pPr>
            <a:fld id="{2B108942-BE26-4F7B-B784-684A85013C82}" type="slidenum">
              <a:rPr/>
              <a:pPr>
                <a:defRPr/>
              </a:pPr>
              <a:t>‹nº›</a:t>
            </a:fld>
            <a:endParaRP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txBox="1">
            <a:spLocks noGrp="1"/>
          </p:cNvSpPr>
          <p:nvPr>
            <p:ph type="dt" sz="half" idx="10"/>
          </p:nvPr>
        </p:nvSpPr>
        <p:spPr>
          <a:ln/>
        </p:spPr>
        <p:txBody>
          <a:bodyPr/>
          <a:lstStyle>
            <a:lvl1pPr>
              <a:defRPr/>
            </a:lvl1pPr>
          </a:lstStyle>
          <a:p>
            <a:pPr>
              <a:defRPr/>
            </a:pPr>
            <a:endParaRPr/>
          </a:p>
        </p:txBody>
      </p:sp>
      <p:sp>
        <p:nvSpPr>
          <p:cNvPr id="5" name="Espaço Reservado para Rodapé 4"/>
          <p:cNvSpPr txBox="1">
            <a:spLocks noGrp="1"/>
          </p:cNvSpPr>
          <p:nvPr>
            <p:ph type="ftr" sz="quarter" idx="11"/>
          </p:nvPr>
        </p:nvSpPr>
        <p:spPr>
          <a:ln/>
        </p:spPr>
        <p:txBody>
          <a:bodyPr/>
          <a:lstStyle>
            <a:lvl1pPr>
              <a:defRPr/>
            </a:lvl1pPr>
          </a:lstStyle>
          <a:p>
            <a:pPr>
              <a:defRPr/>
            </a:pPr>
            <a:endParaRPr/>
          </a:p>
        </p:txBody>
      </p:sp>
      <p:sp>
        <p:nvSpPr>
          <p:cNvPr id="6" name="Espaço Reservado para Número de Slide 5"/>
          <p:cNvSpPr txBox="1">
            <a:spLocks noGrp="1"/>
          </p:cNvSpPr>
          <p:nvPr>
            <p:ph type="sldNum" sz="quarter" idx="12"/>
          </p:nvPr>
        </p:nvSpPr>
        <p:spPr>
          <a:ln/>
        </p:spPr>
        <p:txBody>
          <a:bodyPr/>
          <a:lstStyle>
            <a:lvl1pPr>
              <a:defRPr/>
            </a:lvl1pPr>
          </a:lstStyle>
          <a:p>
            <a:pPr>
              <a:defRPr/>
            </a:pPr>
            <a:fld id="{B8C07E89-4FD6-48AB-BA31-16943B375A45}" type="slidenum">
              <a:rPr/>
              <a:pPr>
                <a:defRPr/>
              </a:pPr>
              <a:t>‹nº›</a:t>
            </a:fld>
            <a:endParaRP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2559050" y="27763788"/>
            <a:ext cx="27544713" cy="858202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2559050" y="18313400"/>
            <a:ext cx="27544713" cy="94503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txBox="1">
            <a:spLocks noGrp="1"/>
          </p:cNvSpPr>
          <p:nvPr>
            <p:ph type="dt" sz="half" idx="10"/>
          </p:nvPr>
        </p:nvSpPr>
        <p:spPr>
          <a:ln/>
        </p:spPr>
        <p:txBody>
          <a:bodyPr/>
          <a:lstStyle>
            <a:lvl1pPr>
              <a:defRPr/>
            </a:lvl1pPr>
          </a:lstStyle>
          <a:p>
            <a:pPr>
              <a:defRPr/>
            </a:pPr>
            <a:endParaRPr/>
          </a:p>
        </p:txBody>
      </p:sp>
      <p:sp>
        <p:nvSpPr>
          <p:cNvPr id="5" name="Espaço Reservado para Rodapé 4"/>
          <p:cNvSpPr txBox="1">
            <a:spLocks noGrp="1"/>
          </p:cNvSpPr>
          <p:nvPr>
            <p:ph type="ftr" sz="quarter" idx="11"/>
          </p:nvPr>
        </p:nvSpPr>
        <p:spPr>
          <a:ln/>
        </p:spPr>
        <p:txBody>
          <a:bodyPr/>
          <a:lstStyle>
            <a:lvl1pPr>
              <a:defRPr/>
            </a:lvl1pPr>
          </a:lstStyle>
          <a:p>
            <a:pPr>
              <a:defRPr/>
            </a:pPr>
            <a:endParaRPr/>
          </a:p>
        </p:txBody>
      </p:sp>
      <p:sp>
        <p:nvSpPr>
          <p:cNvPr id="6" name="Espaço Reservado para Número de Slide 5"/>
          <p:cNvSpPr txBox="1">
            <a:spLocks noGrp="1"/>
          </p:cNvSpPr>
          <p:nvPr>
            <p:ph type="sldNum" sz="quarter" idx="12"/>
          </p:nvPr>
        </p:nvSpPr>
        <p:spPr>
          <a:ln/>
        </p:spPr>
        <p:txBody>
          <a:bodyPr/>
          <a:lstStyle>
            <a:lvl1pPr>
              <a:defRPr/>
            </a:lvl1pPr>
          </a:lstStyle>
          <a:p>
            <a:pPr>
              <a:defRPr/>
            </a:pPr>
            <a:fld id="{53561675-889C-4B07-9436-C5F070941D3D}" type="slidenum">
              <a:rPr/>
              <a:pPr>
                <a:defRPr/>
              </a:pPr>
              <a:t>‹nº›</a:t>
            </a:fld>
            <a:endParaRP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1620838" y="10080625"/>
            <a:ext cx="14504987" cy="2851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16278225" y="10080625"/>
            <a:ext cx="14504988" cy="2851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txBox="1">
            <a:spLocks noGrp="1"/>
          </p:cNvSpPr>
          <p:nvPr>
            <p:ph type="dt" sz="half" idx="10"/>
          </p:nvPr>
        </p:nvSpPr>
        <p:spPr>
          <a:ln/>
        </p:spPr>
        <p:txBody>
          <a:bodyPr/>
          <a:lstStyle>
            <a:lvl1pPr>
              <a:defRPr/>
            </a:lvl1pPr>
          </a:lstStyle>
          <a:p>
            <a:pPr>
              <a:defRPr/>
            </a:pPr>
            <a:endParaRPr/>
          </a:p>
        </p:txBody>
      </p:sp>
      <p:sp>
        <p:nvSpPr>
          <p:cNvPr id="6" name="Espaço Reservado para Rodapé 4"/>
          <p:cNvSpPr txBox="1">
            <a:spLocks noGrp="1"/>
          </p:cNvSpPr>
          <p:nvPr>
            <p:ph type="ftr" sz="quarter" idx="11"/>
          </p:nvPr>
        </p:nvSpPr>
        <p:spPr>
          <a:ln/>
        </p:spPr>
        <p:txBody>
          <a:bodyPr/>
          <a:lstStyle>
            <a:lvl1pPr>
              <a:defRPr/>
            </a:lvl1pPr>
          </a:lstStyle>
          <a:p>
            <a:pPr>
              <a:defRPr/>
            </a:pPr>
            <a:endParaRPr/>
          </a:p>
        </p:txBody>
      </p:sp>
      <p:sp>
        <p:nvSpPr>
          <p:cNvPr id="7" name="Espaço Reservado para Número de Slide 5"/>
          <p:cNvSpPr txBox="1">
            <a:spLocks noGrp="1"/>
          </p:cNvSpPr>
          <p:nvPr>
            <p:ph type="sldNum" sz="quarter" idx="12"/>
          </p:nvPr>
        </p:nvSpPr>
        <p:spPr>
          <a:ln/>
        </p:spPr>
        <p:txBody>
          <a:bodyPr/>
          <a:lstStyle>
            <a:lvl1pPr>
              <a:defRPr/>
            </a:lvl1pPr>
          </a:lstStyle>
          <a:p>
            <a:pPr>
              <a:defRPr/>
            </a:pPr>
            <a:fld id="{3855EE2F-47CE-4E40-B5C8-0901DE1A1D79}" type="slidenum">
              <a:rPr/>
              <a:pPr>
                <a:defRPr/>
              </a:pPr>
              <a:t>‹nº›</a:t>
            </a:fld>
            <a:endParaRP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1620838" y="1730375"/>
            <a:ext cx="29162375" cy="7200900"/>
          </a:xfr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1620838" y="9671050"/>
            <a:ext cx="14316075" cy="40306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1620838" y="13701713"/>
            <a:ext cx="14316075" cy="24895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16460788" y="9671050"/>
            <a:ext cx="14322425" cy="40306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16460788" y="13701713"/>
            <a:ext cx="14322425" cy="24895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txBox="1">
            <a:spLocks noGrp="1"/>
          </p:cNvSpPr>
          <p:nvPr>
            <p:ph type="dt" sz="half" idx="10"/>
          </p:nvPr>
        </p:nvSpPr>
        <p:spPr>
          <a:ln/>
        </p:spPr>
        <p:txBody>
          <a:bodyPr/>
          <a:lstStyle>
            <a:lvl1pPr>
              <a:defRPr/>
            </a:lvl1pPr>
          </a:lstStyle>
          <a:p>
            <a:pPr>
              <a:defRPr/>
            </a:pPr>
            <a:endParaRPr/>
          </a:p>
        </p:txBody>
      </p:sp>
      <p:sp>
        <p:nvSpPr>
          <p:cNvPr id="8" name="Espaço Reservado para Rodapé 4"/>
          <p:cNvSpPr txBox="1">
            <a:spLocks noGrp="1"/>
          </p:cNvSpPr>
          <p:nvPr>
            <p:ph type="ftr" sz="quarter" idx="11"/>
          </p:nvPr>
        </p:nvSpPr>
        <p:spPr>
          <a:ln/>
        </p:spPr>
        <p:txBody>
          <a:bodyPr/>
          <a:lstStyle>
            <a:lvl1pPr>
              <a:defRPr/>
            </a:lvl1pPr>
          </a:lstStyle>
          <a:p>
            <a:pPr>
              <a:defRPr/>
            </a:pPr>
            <a:endParaRPr/>
          </a:p>
        </p:txBody>
      </p:sp>
      <p:sp>
        <p:nvSpPr>
          <p:cNvPr id="9" name="Espaço Reservado para Número de Slide 5"/>
          <p:cNvSpPr txBox="1">
            <a:spLocks noGrp="1"/>
          </p:cNvSpPr>
          <p:nvPr>
            <p:ph type="sldNum" sz="quarter" idx="12"/>
          </p:nvPr>
        </p:nvSpPr>
        <p:spPr>
          <a:ln/>
        </p:spPr>
        <p:txBody>
          <a:bodyPr/>
          <a:lstStyle>
            <a:lvl1pPr>
              <a:defRPr/>
            </a:lvl1pPr>
          </a:lstStyle>
          <a:p>
            <a:pPr>
              <a:defRPr/>
            </a:pPr>
            <a:fld id="{9B78B435-198C-441F-AAE4-2DD9F69B583D}" type="slidenum">
              <a:rPr/>
              <a:pPr>
                <a:defRPr/>
              </a:pPr>
              <a:t>‹nº›</a:t>
            </a:fld>
            <a:endParaRP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txBox="1">
            <a:spLocks noGrp="1"/>
          </p:cNvSpPr>
          <p:nvPr>
            <p:ph type="dt" sz="half" idx="10"/>
          </p:nvPr>
        </p:nvSpPr>
        <p:spPr>
          <a:ln/>
        </p:spPr>
        <p:txBody>
          <a:bodyPr/>
          <a:lstStyle>
            <a:lvl1pPr>
              <a:defRPr/>
            </a:lvl1pPr>
          </a:lstStyle>
          <a:p>
            <a:pPr>
              <a:defRPr/>
            </a:pPr>
            <a:endParaRPr/>
          </a:p>
        </p:txBody>
      </p:sp>
      <p:sp>
        <p:nvSpPr>
          <p:cNvPr id="4" name="Espaço Reservado para Rodapé 4"/>
          <p:cNvSpPr txBox="1">
            <a:spLocks noGrp="1"/>
          </p:cNvSpPr>
          <p:nvPr>
            <p:ph type="ftr" sz="quarter" idx="11"/>
          </p:nvPr>
        </p:nvSpPr>
        <p:spPr>
          <a:ln/>
        </p:spPr>
        <p:txBody>
          <a:bodyPr/>
          <a:lstStyle>
            <a:lvl1pPr>
              <a:defRPr/>
            </a:lvl1pPr>
          </a:lstStyle>
          <a:p>
            <a:pPr>
              <a:defRPr/>
            </a:pPr>
            <a:endParaRPr/>
          </a:p>
        </p:txBody>
      </p:sp>
      <p:sp>
        <p:nvSpPr>
          <p:cNvPr id="5" name="Espaço Reservado para Número de Slide 5"/>
          <p:cNvSpPr txBox="1">
            <a:spLocks noGrp="1"/>
          </p:cNvSpPr>
          <p:nvPr>
            <p:ph type="sldNum" sz="quarter" idx="12"/>
          </p:nvPr>
        </p:nvSpPr>
        <p:spPr>
          <a:ln/>
        </p:spPr>
        <p:txBody>
          <a:bodyPr/>
          <a:lstStyle>
            <a:lvl1pPr>
              <a:defRPr/>
            </a:lvl1pPr>
          </a:lstStyle>
          <a:p>
            <a:pPr>
              <a:defRPr/>
            </a:pPr>
            <a:fld id="{E1EAD767-C3BA-44F4-B206-4C36CD0A6892}" type="slidenum">
              <a:rPr/>
              <a:pPr>
                <a:defRPr/>
              </a:pPr>
              <a:t>‹nº›</a:t>
            </a:fld>
            <a:endParaRP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txBox="1">
            <a:spLocks noGrp="1"/>
          </p:cNvSpPr>
          <p:nvPr>
            <p:ph type="dt" sz="half" idx="10"/>
          </p:nvPr>
        </p:nvSpPr>
        <p:spPr>
          <a:ln/>
        </p:spPr>
        <p:txBody>
          <a:bodyPr/>
          <a:lstStyle>
            <a:lvl1pPr>
              <a:defRPr/>
            </a:lvl1pPr>
          </a:lstStyle>
          <a:p>
            <a:pPr>
              <a:defRPr/>
            </a:pPr>
            <a:endParaRPr/>
          </a:p>
        </p:txBody>
      </p:sp>
      <p:sp>
        <p:nvSpPr>
          <p:cNvPr id="3" name="Espaço Reservado para Rodapé 4"/>
          <p:cNvSpPr txBox="1">
            <a:spLocks noGrp="1"/>
          </p:cNvSpPr>
          <p:nvPr>
            <p:ph type="ftr" sz="quarter" idx="11"/>
          </p:nvPr>
        </p:nvSpPr>
        <p:spPr>
          <a:ln/>
        </p:spPr>
        <p:txBody>
          <a:bodyPr/>
          <a:lstStyle>
            <a:lvl1pPr>
              <a:defRPr/>
            </a:lvl1pPr>
          </a:lstStyle>
          <a:p>
            <a:pPr>
              <a:defRPr/>
            </a:pPr>
            <a:endParaRPr/>
          </a:p>
        </p:txBody>
      </p:sp>
      <p:sp>
        <p:nvSpPr>
          <p:cNvPr id="4" name="Espaço Reservado para Número de Slide 5"/>
          <p:cNvSpPr txBox="1">
            <a:spLocks noGrp="1"/>
          </p:cNvSpPr>
          <p:nvPr>
            <p:ph type="sldNum" sz="quarter" idx="12"/>
          </p:nvPr>
        </p:nvSpPr>
        <p:spPr>
          <a:ln/>
        </p:spPr>
        <p:txBody>
          <a:bodyPr/>
          <a:lstStyle>
            <a:lvl1pPr>
              <a:defRPr/>
            </a:lvl1pPr>
          </a:lstStyle>
          <a:p>
            <a:pPr>
              <a:defRPr/>
            </a:pPr>
            <a:fld id="{1F05452A-BF31-499A-BB75-A659FF068AF7}" type="slidenum">
              <a:rPr/>
              <a:pPr>
                <a:defRPr/>
              </a:pPr>
              <a:t>‹nº›</a:t>
            </a:fld>
            <a:endParaRPr/>
          </a:p>
        </p:txBody>
      </p:sp>
    </p:spTree>
  </p:cSld>
  <p:clrMapOvr>
    <a:masterClrMapping/>
  </p:clrMapOvr>
  <p:transition spd="slow"/>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620838" y="1720850"/>
            <a:ext cx="10660062" cy="7319963"/>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12669838" y="1720850"/>
            <a:ext cx="18113375" cy="368760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1620838" y="9040813"/>
            <a:ext cx="10660062" cy="29556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txBox="1">
            <a:spLocks noGrp="1"/>
          </p:cNvSpPr>
          <p:nvPr>
            <p:ph type="dt" sz="half" idx="10"/>
          </p:nvPr>
        </p:nvSpPr>
        <p:spPr>
          <a:ln/>
        </p:spPr>
        <p:txBody>
          <a:bodyPr/>
          <a:lstStyle>
            <a:lvl1pPr>
              <a:defRPr/>
            </a:lvl1pPr>
          </a:lstStyle>
          <a:p>
            <a:pPr>
              <a:defRPr/>
            </a:pPr>
            <a:endParaRPr/>
          </a:p>
        </p:txBody>
      </p:sp>
      <p:sp>
        <p:nvSpPr>
          <p:cNvPr id="6" name="Espaço Reservado para Rodapé 4"/>
          <p:cNvSpPr txBox="1">
            <a:spLocks noGrp="1"/>
          </p:cNvSpPr>
          <p:nvPr>
            <p:ph type="ftr" sz="quarter" idx="11"/>
          </p:nvPr>
        </p:nvSpPr>
        <p:spPr>
          <a:ln/>
        </p:spPr>
        <p:txBody>
          <a:bodyPr/>
          <a:lstStyle>
            <a:lvl1pPr>
              <a:defRPr/>
            </a:lvl1pPr>
          </a:lstStyle>
          <a:p>
            <a:pPr>
              <a:defRPr/>
            </a:pPr>
            <a:endParaRPr/>
          </a:p>
        </p:txBody>
      </p:sp>
      <p:sp>
        <p:nvSpPr>
          <p:cNvPr id="7" name="Espaço Reservado para Número de Slide 5"/>
          <p:cNvSpPr txBox="1">
            <a:spLocks noGrp="1"/>
          </p:cNvSpPr>
          <p:nvPr>
            <p:ph type="sldNum" sz="quarter" idx="12"/>
          </p:nvPr>
        </p:nvSpPr>
        <p:spPr>
          <a:ln/>
        </p:spPr>
        <p:txBody>
          <a:bodyPr/>
          <a:lstStyle>
            <a:lvl1pPr>
              <a:defRPr/>
            </a:lvl1pPr>
          </a:lstStyle>
          <a:p>
            <a:pPr>
              <a:defRPr/>
            </a:pPr>
            <a:fld id="{98EAB206-9A3D-4896-BC44-6DC64ABF825D}" type="slidenum">
              <a:rPr/>
              <a:pPr>
                <a:defRPr/>
              </a:pPr>
              <a:t>‹nº›</a:t>
            </a:fld>
            <a:endParaRP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51588" y="30245050"/>
            <a:ext cx="19442112" cy="357028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6351588" y="3860800"/>
            <a:ext cx="19442112" cy="25923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6351588" y="33815338"/>
            <a:ext cx="19442112" cy="50704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txBox="1">
            <a:spLocks noGrp="1"/>
          </p:cNvSpPr>
          <p:nvPr>
            <p:ph type="dt" sz="half" idx="10"/>
          </p:nvPr>
        </p:nvSpPr>
        <p:spPr>
          <a:ln/>
        </p:spPr>
        <p:txBody>
          <a:bodyPr/>
          <a:lstStyle>
            <a:lvl1pPr>
              <a:defRPr/>
            </a:lvl1pPr>
          </a:lstStyle>
          <a:p>
            <a:pPr>
              <a:defRPr/>
            </a:pPr>
            <a:endParaRPr/>
          </a:p>
        </p:txBody>
      </p:sp>
      <p:sp>
        <p:nvSpPr>
          <p:cNvPr id="6" name="Espaço Reservado para Rodapé 4"/>
          <p:cNvSpPr txBox="1">
            <a:spLocks noGrp="1"/>
          </p:cNvSpPr>
          <p:nvPr>
            <p:ph type="ftr" sz="quarter" idx="11"/>
          </p:nvPr>
        </p:nvSpPr>
        <p:spPr>
          <a:ln/>
        </p:spPr>
        <p:txBody>
          <a:bodyPr/>
          <a:lstStyle>
            <a:lvl1pPr>
              <a:defRPr/>
            </a:lvl1pPr>
          </a:lstStyle>
          <a:p>
            <a:pPr>
              <a:defRPr/>
            </a:pPr>
            <a:endParaRPr/>
          </a:p>
        </p:txBody>
      </p:sp>
      <p:sp>
        <p:nvSpPr>
          <p:cNvPr id="7" name="Espaço Reservado para Número de Slide 5"/>
          <p:cNvSpPr txBox="1">
            <a:spLocks noGrp="1"/>
          </p:cNvSpPr>
          <p:nvPr>
            <p:ph type="sldNum" sz="quarter" idx="12"/>
          </p:nvPr>
        </p:nvSpPr>
        <p:spPr>
          <a:ln/>
        </p:spPr>
        <p:txBody>
          <a:bodyPr/>
          <a:lstStyle>
            <a:lvl1pPr>
              <a:defRPr/>
            </a:lvl1pPr>
          </a:lstStyle>
          <a:p>
            <a:pPr>
              <a:defRPr/>
            </a:pPr>
            <a:fld id="{0209A617-81FD-4A96-BB49-11D3020DA869}" type="slidenum">
              <a:rPr/>
              <a:pPr>
                <a:defRPr/>
              </a:pPr>
              <a:t>‹nº›</a:t>
            </a:fld>
            <a:endParaRP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Espaço Reservado para Título 1"/>
          <p:cNvSpPr txBox="1">
            <a:spLocks noGrp="1"/>
          </p:cNvSpPr>
          <p:nvPr>
            <p:ph type="title"/>
          </p:nvPr>
        </p:nvSpPr>
        <p:spPr bwMode="auto">
          <a:xfrm>
            <a:off x="1620838" y="120650"/>
            <a:ext cx="29162375" cy="10420350"/>
          </a:xfrm>
          <a:prstGeom prst="rect">
            <a:avLst/>
          </a:prstGeom>
          <a:noFill/>
          <a:ln w="9525">
            <a:noFill/>
            <a:miter lim="800000"/>
            <a:headEnd/>
            <a:tailEnd/>
          </a:ln>
        </p:spPr>
        <p:txBody>
          <a:bodyPr vert="horz" wrap="square" lIns="452519" tIns="226440" rIns="452519" bIns="226440" numCol="1" anchor="ctr" anchorCtr="0" compatLnSpc="1">
            <a:prstTxWarp prst="textNoShape">
              <a:avLst/>
            </a:prstTxWarp>
          </a:bodyPr>
          <a:lstStyle/>
          <a:p>
            <a:pPr lvl="0"/>
            <a:endParaRPr lang="pt-BR" smtClean="0"/>
          </a:p>
        </p:txBody>
      </p:sp>
      <p:sp>
        <p:nvSpPr>
          <p:cNvPr id="1027" name="Espaço Reservado para Texto 2"/>
          <p:cNvSpPr txBox="1">
            <a:spLocks noGrp="1"/>
          </p:cNvSpPr>
          <p:nvPr>
            <p:ph type="body" idx="1"/>
          </p:nvPr>
        </p:nvSpPr>
        <p:spPr bwMode="auto">
          <a:xfrm>
            <a:off x="1620838" y="10080625"/>
            <a:ext cx="29162375" cy="28514675"/>
          </a:xfrm>
          <a:prstGeom prst="rect">
            <a:avLst/>
          </a:prstGeom>
          <a:noFill/>
          <a:ln w="9525">
            <a:noFill/>
            <a:miter lim="800000"/>
            <a:headEnd/>
            <a:tailEnd/>
          </a:ln>
        </p:spPr>
        <p:txBody>
          <a:bodyPr vert="horz" wrap="square" lIns="452519" tIns="226440" rIns="452519" bIns="22644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txBox="1">
            <a:spLocks noGrp="1"/>
          </p:cNvSpPr>
          <p:nvPr>
            <p:ph type="dt" sz="half" idx="2"/>
          </p:nvPr>
        </p:nvSpPr>
        <p:spPr>
          <a:xfrm>
            <a:off x="1620838" y="39346188"/>
            <a:ext cx="7559675" cy="3000375"/>
          </a:xfrm>
          <a:prstGeom prst="rect">
            <a:avLst/>
          </a:prstGeom>
          <a:noFill/>
          <a:ln>
            <a:noFill/>
          </a:ln>
        </p:spPr>
        <p:txBody>
          <a:bodyPr vert="horz" wrap="square" lIns="452519" tIns="226440" rIns="452519" bIns="226440" anchor="t" anchorCtr="0" compatLnSpc="1"/>
          <a:lstStyle>
            <a:lvl1pPr marL="0" marR="0" lvl="0" indent="0" algn="l" rtl="0" fontAlgn="auto"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pt-BR" sz="8900" b="0" i="0" u="none" strike="noStrike" baseline="0">
                <a:solidFill>
                  <a:srgbClr val="000000"/>
                </a:solidFill>
                <a:latin typeface="Arial" pitchFamily="18"/>
                <a:ea typeface="Lucida Sans Unicode" pitchFamily="2"/>
                <a:cs typeface="Tahoma" pitchFamily="2"/>
              </a:defRPr>
            </a:lvl1pPr>
          </a:lstStyle>
          <a:p>
            <a:pPr>
              <a:defRPr/>
            </a:pPr>
            <a:endParaRPr/>
          </a:p>
        </p:txBody>
      </p:sp>
      <p:sp>
        <p:nvSpPr>
          <p:cNvPr id="5" name="Espaço Reservado para Rodapé 4"/>
          <p:cNvSpPr txBox="1">
            <a:spLocks noGrp="1"/>
          </p:cNvSpPr>
          <p:nvPr>
            <p:ph type="ftr" sz="quarter" idx="3"/>
          </p:nvPr>
        </p:nvSpPr>
        <p:spPr>
          <a:xfrm>
            <a:off x="11071225" y="39346188"/>
            <a:ext cx="10261600" cy="3000375"/>
          </a:xfrm>
          <a:prstGeom prst="rect">
            <a:avLst/>
          </a:prstGeom>
          <a:noFill/>
          <a:ln>
            <a:noFill/>
          </a:ln>
        </p:spPr>
        <p:txBody>
          <a:bodyPr vert="horz" wrap="square" lIns="452519" tIns="226440" rIns="452519" bIns="226440" anchor="t" anchorCtr="0" compatLnSpc="1"/>
          <a:lstStyle>
            <a:lvl1pPr marL="0" marR="0" lvl="0" indent="0" algn="l" rtl="0" fontAlgn="auto"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pt-BR" sz="8900" b="0" i="0" u="none" strike="noStrike" baseline="0">
                <a:solidFill>
                  <a:srgbClr val="000000"/>
                </a:solidFill>
                <a:latin typeface="Arial" pitchFamily="18"/>
                <a:ea typeface="Lucida Sans Unicode" pitchFamily="2"/>
                <a:cs typeface="Tahoma" pitchFamily="2"/>
              </a:defRPr>
            </a:lvl1pPr>
          </a:lstStyle>
          <a:p>
            <a:pPr>
              <a:defRPr/>
            </a:pPr>
            <a:endParaRPr/>
          </a:p>
        </p:txBody>
      </p:sp>
      <p:sp>
        <p:nvSpPr>
          <p:cNvPr id="6" name="Espaço Reservado para Número de Slide 5"/>
          <p:cNvSpPr txBox="1">
            <a:spLocks noGrp="1"/>
          </p:cNvSpPr>
          <p:nvPr>
            <p:ph type="sldNum" sz="quarter" idx="4"/>
          </p:nvPr>
        </p:nvSpPr>
        <p:spPr>
          <a:xfrm>
            <a:off x="23223538" y="39346188"/>
            <a:ext cx="7559675" cy="3000375"/>
          </a:xfrm>
          <a:prstGeom prst="rect">
            <a:avLst/>
          </a:prstGeom>
          <a:noFill/>
          <a:ln>
            <a:noFill/>
          </a:ln>
        </p:spPr>
        <p:txBody>
          <a:bodyPr vert="horz" wrap="square" lIns="452519" tIns="226440" rIns="452519" bIns="226440" anchor="t" anchorCtr="0" compatLnSpc="1"/>
          <a:lstStyle>
            <a:lvl1pPr marL="0" marR="0" lvl="0" indent="0" algn="l" rtl="0" fontAlgn="auto"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pt-BR" sz="8900" b="0" i="0" u="none" strike="noStrike" baseline="0">
                <a:solidFill>
                  <a:srgbClr val="000000"/>
                </a:solidFill>
                <a:latin typeface="Arial" pitchFamily="18"/>
                <a:ea typeface="Lucida Sans Unicode" pitchFamily="2"/>
                <a:cs typeface="Tahoma" pitchFamily="2"/>
              </a:defRPr>
            </a:lvl1pPr>
          </a:lstStyle>
          <a:p>
            <a:pPr>
              <a:defRPr/>
            </a:pPr>
            <a:fld id="{E4DD94D8-E668-47AC-8D52-B8ABA8F1F24E}" type="slidenum">
              <a:rPr/>
              <a:pPr>
                <a:defRPr/>
              </a:pPr>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eaLnBrk="0" fontAlgn="base" hangingPunct="0">
        <a:spcBef>
          <a:spcPct val="0"/>
        </a:spcBef>
        <a:spcAft>
          <a:spcPct val="0"/>
        </a:spcAft>
        <a:tabLst>
          <a:tab pos="0" algn="l"/>
          <a:tab pos="4524375" algn="l"/>
          <a:tab pos="9050338" algn="l"/>
        </a:tabLst>
        <a:defRPr lang="pt-BR" sz="21800">
          <a:solidFill>
            <a:srgbClr val="000000"/>
          </a:solidFill>
          <a:latin typeface="Arial" pitchFamily="18"/>
          <a:ea typeface="Microsoft YaHei" pitchFamily="2"/>
          <a:cs typeface="Mangal" pitchFamily="2"/>
        </a:defRPr>
      </a:lvl1pPr>
      <a:lvl2pPr algn="ctr" rtl="0" eaLnBrk="0" fontAlgn="base" hangingPunct="0">
        <a:spcBef>
          <a:spcPct val="0"/>
        </a:spcBef>
        <a:spcAft>
          <a:spcPct val="0"/>
        </a:spcAft>
        <a:tabLst>
          <a:tab pos="0" algn="l"/>
          <a:tab pos="4524375" algn="l"/>
          <a:tab pos="9050338" algn="l"/>
        </a:tabLst>
        <a:defRPr sz="21800">
          <a:solidFill>
            <a:srgbClr val="000000"/>
          </a:solidFill>
          <a:latin typeface="Arial" charset="0"/>
          <a:ea typeface="Microsoft YaHei" pitchFamily="34" charset="-122"/>
          <a:cs typeface="Mangal" pitchFamily="18" charset="0"/>
        </a:defRPr>
      </a:lvl2pPr>
      <a:lvl3pPr algn="ctr" rtl="0" eaLnBrk="0" fontAlgn="base" hangingPunct="0">
        <a:spcBef>
          <a:spcPct val="0"/>
        </a:spcBef>
        <a:spcAft>
          <a:spcPct val="0"/>
        </a:spcAft>
        <a:tabLst>
          <a:tab pos="0" algn="l"/>
          <a:tab pos="4524375" algn="l"/>
          <a:tab pos="9050338" algn="l"/>
        </a:tabLst>
        <a:defRPr sz="21800">
          <a:solidFill>
            <a:srgbClr val="000000"/>
          </a:solidFill>
          <a:latin typeface="Arial" charset="0"/>
          <a:ea typeface="Microsoft YaHei" pitchFamily="34" charset="-122"/>
          <a:cs typeface="Mangal" pitchFamily="18" charset="0"/>
        </a:defRPr>
      </a:lvl3pPr>
      <a:lvl4pPr algn="ctr" rtl="0" eaLnBrk="0" fontAlgn="base" hangingPunct="0">
        <a:spcBef>
          <a:spcPct val="0"/>
        </a:spcBef>
        <a:spcAft>
          <a:spcPct val="0"/>
        </a:spcAft>
        <a:tabLst>
          <a:tab pos="0" algn="l"/>
          <a:tab pos="4524375" algn="l"/>
          <a:tab pos="9050338" algn="l"/>
        </a:tabLst>
        <a:defRPr sz="21800">
          <a:solidFill>
            <a:srgbClr val="000000"/>
          </a:solidFill>
          <a:latin typeface="Arial" charset="0"/>
          <a:ea typeface="Microsoft YaHei" pitchFamily="34" charset="-122"/>
          <a:cs typeface="Mangal" pitchFamily="18" charset="0"/>
        </a:defRPr>
      </a:lvl4pPr>
      <a:lvl5pPr algn="ctr" rtl="0" eaLnBrk="0" fontAlgn="base" hangingPunct="0">
        <a:spcBef>
          <a:spcPct val="0"/>
        </a:spcBef>
        <a:spcAft>
          <a:spcPct val="0"/>
        </a:spcAft>
        <a:tabLst>
          <a:tab pos="0" algn="l"/>
          <a:tab pos="4524375" algn="l"/>
          <a:tab pos="9050338" algn="l"/>
        </a:tabLst>
        <a:defRPr sz="21800">
          <a:solidFill>
            <a:srgbClr val="000000"/>
          </a:solidFill>
          <a:latin typeface="Arial" charset="0"/>
          <a:ea typeface="Microsoft YaHei" pitchFamily="34" charset="-122"/>
          <a:cs typeface="Mangal" pitchFamily="18" charset="0"/>
        </a:defRPr>
      </a:lvl5pPr>
      <a:lvl6pPr marL="457200" algn="ctr" rtl="0" eaLnBrk="0" fontAlgn="base" hangingPunct="0">
        <a:spcBef>
          <a:spcPct val="0"/>
        </a:spcBef>
        <a:spcAft>
          <a:spcPct val="0"/>
        </a:spcAft>
        <a:tabLst>
          <a:tab pos="0" algn="l"/>
          <a:tab pos="4524375" algn="l"/>
          <a:tab pos="9050338" algn="l"/>
        </a:tabLst>
        <a:defRPr sz="21800">
          <a:solidFill>
            <a:srgbClr val="000000"/>
          </a:solidFill>
          <a:latin typeface="Arial" charset="0"/>
          <a:ea typeface="Microsoft YaHei" pitchFamily="34" charset="-122"/>
          <a:cs typeface="Mangal" pitchFamily="18" charset="0"/>
        </a:defRPr>
      </a:lvl6pPr>
      <a:lvl7pPr marL="914400" algn="ctr" rtl="0" eaLnBrk="0" fontAlgn="base" hangingPunct="0">
        <a:spcBef>
          <a:spcPct val="0"/>
        </a:spcBef>
        <a:spcAft>
          <a:spcPct val="0"/>
        </a:spcAft>
        <a:tabLst>
          <a:tab pos="0" algn="l"/>
          <a:tab pos="4524375" algn="l"/>
          <a:tab pos="9050338" algn="l"/>
        </a:tabLst>
        <a:defRPr sz="21800">
          <a:solidFill>
            <a:srgbClr val="000000"/>
          </a:solidFill>
          <a:latin typeface="Arial" charset="0"/>
          <a:ea typeface="Microsoft YaHei" pitchFamily="34" charset="-122"/>
          <a:cs typeface="Mangal" pitchFamily="18" charset="0"/>
        </a:defRPr>
      </a:lvl7pPr>
      <a:lvl8pPr marL="1371600" algn="ctr" rtl="0" eaLnBrk="0" fontAlgn="base" hangingPunct="0">
        <a:spcBef>
          <a:spcPct val="0"/>
        </a:spcBef>
        <a:spcAft>
          <a:spcPct val="0"/>
        </a:spcAft>
        <a:tabLst>
          <a:tab pos="0" algn="l"/>
          <a:tab pos="4524375" algn="l"/>
          <a:tab pos="9050338" algn="l"/>
        </a:tabLst>
        <a:defRPr sz="21800">
          <a:solidFill>
            <a:srgbClr val="000000"/>
          </a:solidFill>
          <a:latin typeface="Arial" charset="0"/>
          <a:ea typeface="Microsoft YaHei" pitchFamily="34" charset="-122"/>
          <a:cs typeface="Mangal" pitchFamily="18" charset="0"/>
        </a:defRPr>
      </a:lvl8pPr>
      <a:lvl9pPr marL="1828800" algn="ctr" rtl="0" eaLnBrk="0" fontAlgn="base" hangingPunct="0">
        <a:spcBef>
          <a:spcPct val="0"/>
        </a:spcBef>
        <a:spcAft>
          <a:spcPct val="0"/>
        </a:spcAft>
        <a:tabLst>
          <a:tab pos="0" algn="l"/>
          <a:tab pos="4524375" algn="l"/>
          <a:tab pos="9050338" algn="l"/>
        </a:tabLst>
        <a:defRPr sz="21800">
          <a:solidFill>
            <a:srgbClr val="000000"/>
          </a:solidFill>
          <a:latin typeface="Arial" charset="0"/>
          <a:ea typeface="Microsoft YaHei" pitchFamily="34" charset="-122"/>
          <a:cs typeface="Mangal" pitchFamily="18" charset="0"/>
        </a:defRPr>
      </a:lvl9pPr>
    </p:titleStyle>
    <p:bodyStyle>
      <a:lvl1pPr algn="l" rtl="0" eaLnBrk="0" fontAlgn="base" hangingPunct="0">
        <a:spcBef>
          <a:spcPts val="3950"/>
        </a:spcBef>
        <a:spcAft>
          <a:spcPct val="0"/>
        </a:spcAft>
        <a:tabLst>
          <a:tab pos="2827338" algn="l"/>
          <a:tab pos="7353300" algn="l"/>
        </a:tabLst>
        <a:defRPr lang="pt-BR" sz="15800">
          <a:solidFill>
            <a:srgbClr val="000000"/>
          </a:solidFill>
          <a:latin typeface="Arial" pitchFamily="18"/>
          <a:ea typeface="Microsoft YaHei" pitchFamily="2"/>
          <a:cs typeface="Mangal" pitchFamily="2"/>
        </a:defRPr>
      </a:lvl1pPr>
      <a:lvl2pPr marL="742950" indent="-285750" algn="l" rtl="0" eaLnBrk="0" fontAlgn="base" hangingPunct="0">
        <a:spcBef>
          <a:spcPct val="20000"/>
        </a:spcBef>
        <a:spcAft>
          <a:spcPct val="0"/>
        </a:spcAft>
        <a:buChar char="–"/>
        <a:defRPr sz="2800">
          <a:solidFill>
            <a:schemeClr val="tx1"/>
          </a:solidFill>
          <a:latin typeface="Arial" charset="0"/>
          <a:ea typeface="Microsoft YaHei" pitchFamily="34" charset="-122"/>
        </a:defRPr>
      </a:lvl2pPr>
      <a:lvl3pPr marL="1143000" indent="-228600" algn="l" rtl="0" eaLnBrk="0" fontAlgn="base" hangingPunct="0">
        <a:spcBef>
          <a:spcPct val="20000"/>
        </a:spcBef>
        <a:spcAft>
          <a:spcPct val="0"/>
        </a:spcAft>
        <a:buChar char="•"/>
        <a:defRPr sz="2400">
          <a:solidFill>
            <a:schemeClr val="tx1"/>
          </a:solidFill>
          <a:latin typeface="Arial" charset="0"/>
          <a:ea typeface="Microsoft YaHei" pitchFamily="34" charset="-122"/>
        </a:defRPr>
      </a:lvl3pPr>
      <a:lvl4pPr marL="1600200" indent="-228600" algn="l" rtl="0" eaLnBrk="0" fontAlgn="base" hangingPunct="0">
        <a:spcBef>
          <a:spcPct val="20000"/>
        </a:spcBef>
        <a:spcAft>
          <a:spcPct val="0"/>
        </a:spcAft>
        <a:buChar char="–"/>
        <a:defRPr sz="2000">
          <a:solidFill>
            <a:schemeClr val="tx1"/>
          </a:solidFill>
          <a:latin typeface="Arial" charset="0"/>
          <a:ea typeface="Microsoft YaHei" pitchFamily="34" charset="-122"/>
        </a:defRPr>
      </a:lvl4pPr>
      <a:lvl5pPr marL="2057400" indent="-228600" algn="l" rtl="0" eaLnBrk="0" fontAlgn="base" hangingPunct="0">
        <a:spcBef>
          <a:spcPct val="20000"/>
        </a:spcBef>
        <a:spcAft>
          <a:spcPct val="0"/>
        </a:spcAft>
        <a:buChar char="»"/>
        <a:defRPr sz="2000">
          <a:solidFill>
            <a:schemeClr val="tx1"/>
          </a:solidFill>
          <a:latin typeface="Arial" charset="0"/>
          <a:ea typeface="Microsoft YaHei" pitchFamily="34" charset="-122"/>
        </a:defRPr>
      </a:lvl5pPr>
      <a:lvl6pPr marL="2514600" indent="-228600" algn="l" rtl="0" eaLnBrk="0" fontAlgn="base" hangingPunct="0">
        <a:spcBef>
          <a:spcPct val="20000"/>
        </a:spcBef>
        <a:spcAft>
          <a:spcPct val="0"/>
        </a:spcAft>
        <a:buChar char="»"/>
        <a:defRPr sz="2000">
          <a:solidFill>
            <a:schemeClr val="tx1"/>
          </a:solidFill>
          <a:latin typeface="Arial" charset="0"/>
          <a:ea typeface="Microsoft YaHei" pitchFamily="34" charset="-122"/>
        </a:defRPr>
      </a:lvl6pPr>
      <a:lvl7pPr marL="2971800" indent="-228600" algn="l" rtl="0" eaLnBrk="0" fontAlgn="base" hangingPunct="0">
        <a:spcBef>
          <a:spcPct val="20000"/>
        </a:spcBef>
        <a:spcAft>
          <a:spcPct val="0"/>
        </a:spcAft>
        <a:buChar char="»"/>
        <a:defRPr sz="2000">
          <a:solidFill>
            <a:schemeClr val="tx1"/>
          </a:solidFill>
          <a:latin typeface="Arial" charset="0"/>
          <a:ea typeface="Microsoft YaHei" pitchFamily="34" charset="-122"/>
        </a:defRPr>
      </a:lvl7pPr>
      <a:lvl8pPr marL="3429000" indent="-228600" algn="l" rtl="0" eaLnBrk="0" fontAlgn="base" hangingPunct="0">
        <a:spcBef>
          <a:spcPct val="20000"/>
        </a:spcBef>
        <a:spcAft>
          <a:spcPct val="0"/>
        </a:spcAft>
        <a:buChar char="»"/>
        <a:defRPr sz="2000">
          <a:solidFill>
            <a:schemeClr val="tx1"/>
          </a:solidFill>
          <a:latin typeface="Arial" charset="0"/>
          <a:ea typeface="Microsoft YaHei" pitchFamily="34" charset="-122"/>
        </a:defRPr>
      </a:lvl8pPr>
      <a:lvl9pPr marL="3886200" indent="-228600" algn="l" rtl="0" eaLnBrk="0" fontAlgn="base" hangingPunct="0">
        <a:spcBef>
          <a:spcPct val="20000"/>
        </a:spcBef>
        <a:spcAft>
          <a:spcPct val="0"/>
        </a:spcAft>
        <a:buChar char="»"/>
        <a:defRPr sz="2000">
          <a:solidFill>
            <a:schemeClr val="tx1"/>
          </a:solidFill>
          <a:latin typeface="Arial" charset="0"/>
          <a:ea typeface="Microsoft YaHei" pitchFamily="34" charset="-122"/>
        </a:defRPr>
      </a:lvl9pPr>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1028" name="Picture 4" descr="C:\Users\marcelos\Dropbox\Projeto - Mestrado\Artigo\PRB\Fig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364644" y="5909502"/>
            <a:ext cx="11231863" cy="6476968"/>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3" descr="C:\Users\marcelos\Dropbox\Projeto - Mestrado\Artigo\PRB\Fig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0725" y="29919260"/>
            <a:ext cx="14265077" cy="713052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5"/>
          <p:cNvSpPr/>
          <p:nvPr/>
        </p:nvSpPr>
        <p:spPr>
          <a:xfrm>
            <a:off x="0" y="433388"/>
            <a:ext cx="32404050" cy="186410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compatLnSpc="0">
            <a:spAutoFit/>
          </a:bodyPr>
          <a:lstStyle/>
          <a:p>
            <a:pPr algn="ctr"/>
            <a:r>
              <a:rPr lang="en-US" sz="6000" dirty="0">
                <a:solidFill>
                  <a:schemeClr val="tx2"/>
                </a:solidFill>
              </a:rPr>
              <a:t>Anomalous photoconductivity in topological crystalline </a:t>
            </a:r>
            <a:endParaRPr lang="en-US" sz="6000" dirty="0" smtClean="0">
              <a:solidFill>
                <a:schemeClr val="tx2"/>
              </a:solidFill>
            </a:endParaRPr>
          </a:p>
          <a:p>
            <a:pPr algn="ctr"/>
            <a:r>
              <a:rPr lang="en-US" sz="6000" dirty="0" smtClean="0">
                <a:solidFill>
                  <a:schemeClr val="tx2"/>
                </a:solidFill>
              </a:rPr>
              <a:t>insulator </a:t>
            </a:r>
            <a:r>
              <a:rPr lang="en-US" sz="6000" dirty="0">
                <a:solidFill>
                  <a:schemeClr val="tx2"/>
                </a:solidFill>
              </a:rPr>
              <a:t>Pb</a:t>
            </a:r>
            <a:r>
              <a:rPr lang="en-US" sz="6000" i="1" baseline="-25000" dirty="0">
                <a:solidFill>
                  <a:schemeClr val="tx2"/>
                </a:solidFill>
              </a:rPr>
              <a:t>1-</a:t>
            </a:r>
            <a:r>
              <a:rPr lang="en-US" sz="6000" i="1" baseline="-25000" dirty="0">
                <a:solidFill>
                  <a:schemeClr val="tx2"/>
                </a:solidFill>
                <a:latin typeface="Times New Roman" panose="02020603050405020304" pitchFamily="18" charset="0"/>
                <a:cs typeface="Times New Roman" panose="02020603050405020304" pitchFamily="18" charset="0"/>
              </a:rPr>
              <a:t>x</a:t>
            </a:r>
            <a:r>
              <a:rPr lang="en-US" sz="6000" dirty="0">
                <a:solidFill>
                  <a:schemeClr val="tx2"/>
                </a:solidFill>
              </a:rPr>
              <a:t>Sn</a:t>
            </a:r>
            <a:r>
              <a:rPr lang="en-US" sz="6000" i="1" baseline="-25000" dirty="0">
                <a:solidFill>
                  <a:schemeClr val="tx2"/>
                </a:solidFill>
                <a:latin typeface="Times New Roman" panose="02020603050405020304" pitchFamily="18" charset="0"/>
                <a:cs typeface="Times New Roman" panose="02020603050405020304" pitchFamily="18" charset="0"/>
              </a:rPr>
              <a:t>x</a:t>
            </a:r>
            <a:r>
              <a:rPr lang="en-US" sz="6000" dirty="0">
                <a:solidFill>
                  <a:schemeClr val="tx2"/>
                </a:solidFill>
              </a:rPr>
              <a:t>Te</a:t>
            </a:r>
            <a:endParaRPr lang="pt-BR" sz="6000" b="1" dirty="0">
              <a:solidFill>
                <a:schemeClr val="tx2"/>
              </a:solidFill>
            </a:endParaRPr>
          </a:p>
        </p:txBody>
      </p:sp>
      <p:sp>
        <p:nvSpPr>
          <p:cNvPr id="4" name="Rectangle 6"/>
          <p:cNvSpPr/>
          <p:nvPr/>
        </p:nvSpPr>
        <p:spPr>
          <a:xfrm>
            <a:off x="0" y="2259996"/>
            <a:ext cx="32404050" cy="298498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compatLnSpc="0">
            <a:spAutoFit/>
          </a:bodyPr>
          <a:lstStyle/>
          <a:p>
            <a:pPr algn="ctr"/>
            <a:r>
              <a:rPr lang="pt-BR" sz="2800" dirty="0"/>
              <a:t>M. A. B. Tavares</a:t>
            </a:r>
            <a:r>
              <a:rPr lang="pt-BR" sz="2800" baseline="30000" dirty="0"/>
              <a:t>1</a:t>
            </a:r>
            <a:r>
              <a:rPr lang="pt-BR" sz="2800" dirty="0"/>
              <a:t>, </a:t>
            </a:r>
            <a:r>
              <a:rPr lang="pt-BR" sz="2800" u="sng" dirty="0"/>
              <a:t>M. L. Peres</a:t>
            </a:r>
            <a:r>
              <a:rPr lang="pt-BR" sz="2800" u="sng" baseline="30000" dirty="0"/>
              <a:t>1</a:t>
            </a:r>
            <a:r>
              <a:rPr lang="pt-BR" sz="2800" dirty="0"/>
              <a:t>, D. A. W. Soares</a:t>
            </a:r>
            <a:r>
              <a:rPr lang="pt-BR" sz="2800" baseline="30000" dirty="0"/>
              <a:t>1</a:t>
            </a:r>
            <a:r>
              <a:rPr lang="pt-BR" sz="2800" dirty="0"/>
              <a:t>, E. Abramof</a:t>
            </a:r>
            <a:r>
              <a:rPr lang="pt-BR" sz="2800" baseline="30000" dirty="0"/>
              <a:t>2 </a:t>
            </a:r>
            <a:r>
              <a:rPr lang="pt-BR" sz="2800" baseline="-25000" dirty="0"/>
              <a:t> , </a:t>
            </a:r>
            <a:r>
              <a:rPr lang="pt-BR" sz="2800" dirty="0"/>
              <a:t>A. K.Okazaki</a:t>
            </a:r>
            <a:r>
              <a:rPr lang="pt-BR" sz="2800" baseline="30000" dirty="0"/>
              <a:t>2</a:t>
            </a:r>
            <a:r>
              <a:rPr lang="pt-BR" sz="2800" dirty="0"/>
              <a:t>, C. I. Fornari</a:t>
            </a:r>
            <a:r>
              <a:rPr lang="pt-BR" sz="2800" baseline="30000" dirty="0"/>
              <a:t>2</a:t>
            </a:r>
            <a:r>
              <a:rPr lang="pt-BR" sz="2800" dirty="0"/>
              <a:t>, P. H. O. Rappl</a:t>
            </a:r>
            <a:r>
              <a:rPr lang="pt-BR" sz="2800" baseline="30000" dirty="0"/>
              <a:t>2</a:t>
            </a:r>
            <a:r>
              <a:rPr lang="pt-BR" sz="2800" dirty="0"/>
              <a:t>, </a:t>
            </a:r>
          </a:p>
          <a:p>
            <a:pPr algn="ctr"/>
            <a:r>
              <a:rPr lang="pt-BR" sz="2800" baseline="30000" dirty="0"/>
              <a:t>1</a:t>
            </a:r>
            <a:r>
              <a:rPr lang="pt-BR" sz="2800" i="1" dirty="0"/>
              <a:t>Instituto de Física e Química, Universidade Federal de Itajubá, Itajubá, MG CEP 37500-903, </a:t>
            </a:r>
            <a:r>
              <a:rPr lang="pt-BR" sz="2800" i="1" dirty="0" err="1"/>
              <a:t>Brazil</a:t>
            </a:r>
            <a:endParaRPr lang="pt-BR" sz="2800" dirty="0"/>
          </a:p>
          <a:p>
            <a:pPr algn="ctr"/>
            <a:r>
              <a:rPr lang="pt-BR" sz="2800" i="1" baseline="30000" dirty="0"/>
              <a:t>2</a:t>
            </a:r>
            <a:r>
              <a:rPr lang="pt-BR" sz="2800" i="1" dirty="0"/>
              <a:t>Laboratório Associado de Sensores e Materiais, Instituto Nacional de Pesquisas Espaciais, São José dos Campos, PB 515, SP CEP 12201-970, </a:t>
            </a:r>
            <a:r>
              <a:rPr lang="pt-BR" sz="2800" i="1" dirty="0" err="1"/>
              <a:t>Brazil</a:t>
            </a:r>
            <a:endParaRPr lang="pt-BR" sz="2800" dirty="0"/>
          </a:p>
          <a:p>
            <a:pPr algn="ctr"/>
            <a:r>
              <a:rPr lang="pt-BR" sz="2800" b="1" dirty="0"/>
              <a:t> </a:t>
            </a:r>
            <a:endParaRPr lang="pt-BR" sz="2800" dirty="0"/>
          </a:p>
          <a:p>
            <a:pPr algn="ctr"/>
            <a:r>
              <a:rPr lang="pt-BR" sz="2800" dirty="0"/>
              <a:t> </a:t>
            </a:r>
          </a:p>
          <a:p>
            <a:pPr algn="ctr"/>
            <a:r>
              <a:rPr lang="pt-BR" sz="2800" i="1" dirty="0"/>
              <a:t>e-mail: marcelos@unifei.edu.br</a:t>
            </a:r>
            <a:endParaRPr lang="pt-BR" sz="2800" dirty="0"/>
          </a:p>
          <a:p>
            <a:pPr algn="ctr"/>
            <a:endParaRPr lang="pt-BR" sz="2800" dirty="0">
              <a:latin typeface="Times New Roman" panose="02020603050405020304" pitchFamily="18" charset="0"/>
              <a:cs typeface="Times New Roman" panose="02020603050405020304" pitchFamily="18" charset="0"/>
            </a:endParaRPr>
          </a:p>
        </p:txBody>
      </p:sp>
      <p:sp>
        <p:nvSpPr>
          <p:cNvPr id="5" name="Rectangle 7"/>
          <p:cNvSpPr/>
          <p:nvPr/>
        </p:nvSpPr>
        <p:spPr>
          <a:xfrm>
            <a:off x="322263" y="5397500"/>
            <a:ext cx="15663738" cy="1107548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63360">
            <a:solidFill>
              <a:schemeClr val="tx2"/>
            </a:solidFill>
            <a:prstDash val="solid"/>
            <a:miter/>
          </a:ln>
        </p:spPr>
        <p:txBody>
          <a:bodyPr wrap="none" lIns="90000" tIns="46800" rIns="90000" bIns="46800" anchor="ctr" compatLnSpc="0"/>
          <a:lstStyle/>
          <a:p>
            <a:pPr fontAlgn="auto">
              <a:spcBef>
                <a:spcPts val="0"/>
              </a:spcBef>
              <a:spcAft>
                <a:spcPts val="0"/>
              </a:spcAft>
              <a:defRPr/>
            </a:pPr>
            <a:endParaRPr lang="pt-BR" sz="2400" dirty="0">
              <a:solidFill>
                <a:schemeClr val="tx2"/>
              </a:solidFill>
              <a:latin typeface="Times New Roman" pitchFamily="18"/>
              <a:ea typeface="Lucida Sans Unicode" pitchFamily="2"/>
              <a:cs typeface="Tahoma" pitchFamily="2"/>
            </a:endParaRPr>
          </a:p>
        </p:txBody>
      </p:sp>
      <p:sp>
        <p:nvSpPr>
          <p:cNvPr id="6" name="Rectangle 8"/>
          <p:cNvSpPr/>
          <p:nvPr/>
        </p:nvSpPr>
        <p:spPr>
          <a:xfrm>
            <a:off x="16356013" y="5397500"/>
            <a:ext cx="15709900" cy="2621510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63360">
            <a:solidFill>
              <a:schemeClr val="tx2"/>
            </a:solidFill>
            <a:prstDash val="solid"/>
            <a:miter/>
          </a:ln>
        </p:spPr>
        <p:txBody>
          <a:bodyPr wrap="none" lIns="90000" tIns="46800" rIns="90000" bIns="46800" anchor="ctr" compatLnSpc="0"/>
          <a:lstStyle/>
          <a:p>
            <a:pPr fontAlgn="auto">
              <a:spcBef>
                <a:spcPts val="0"/>
              </a:spcBef>
              <a:spcAft>
                <a:spcPts val="0"/>
              </a:spcAft>
              <a:defRPr/>
            </a:pPr>
            <a:endParaRPr lang="pt-BR" sz="2400">
              <a:latin typeface="Times New Roman" pitchFamily="18"/>
              <a:ea typeface="Lucida Sans Unicode" pitchFamily="2"/>
              <a:cs typeface="Tahoma" pitchFamily="2"/>
            </a:endParaRPr>
          </a:p>
        </p:txBody>
      </p:sp>
      <p:sp>
        <p:nvSpPr>
          <p:cNvPr id="7" name="Rectangle 9"/>
          <p:cNvSpPr/>
          <p:nvPr/>
        </p:nvSpPr>
        <p:spPr>
          <a:xfrm>
            <a:off x="322263" y="17499038"/>
            <a:ext cx="15735746" cy="2293123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63360">
            <a:solidFill>
              <a:schemeClr val="tx2"/>
            </a:solidFill>
            <a:prstDash val="solid"/>
            <a:miter/>
          </a:ln>
        </p:spPr>
        <p:txBody>
          <a:bodyPr wrap="none" lIns="90000" tIns="46800" rIns="90000" bIns="46800" anchor="ctr" compatLnSpc="0"/>
          <a:lstStyle/>
          <a:p>
            <a:pPr fontAlgn="auto">
              <a:spcBef>
                <a:spcPts val="0"/>
              </a:spcBef>
              <a:spcAft>
                <a:spcPts val="0"/>
              </a:spcAft>
              <a:defRPr/>
            </a:pPr>
            <a:endParaRPr lang="pt-BR" sz="2400" dirty="0">
              <a:solidFill>
                <a:schemeClr val="tx2"/>
              </a:solidFill>
              <a:latin typeface="Times New Roman" pitchFamily="18"/>
              <a:ea typeface="Lucida Sans Unicode" pitchFamily="2"/>
              <a:cs typeface="Tahoma" pitchFamily="2"/>
            </a:endParaRPr>
          </a:p>
        </p:txBody>
      </p:sp>
      <p:sp>
        <p:nvSpPr>
          <p:cNvPr id="8" name="Text Box 10"/>
          <p:cNvSpPr/>
          <p:nvPr/>
        </p:nvSpPr>
        <p:spPr>
          <a:xfrm>
            <a:off x="864321" y="5400675"/>
            <a:ext cx="10837863" cy="9175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compatLnSpc="0">
            <a:spAutoFit/>
          </a:bodyPr>
          <a:lstStyle/>
          <a:p>
            <a:pPr fontAlgn="auto">
              <a:spcBef>
                <a:spcPts val="0"/>
              </a:spcBef>
              <a:spcAft>
                <a:spcPts val="0"/>
              </a:spcAft>
              <a:defRPr/>
            </a:pPr>
            <a:r>
              <a:rPr lang="fr-FR" sz="5400" dirty="0">
                <a:solidFill>
                  <a:srgbClr val="000066"/>
                </a:solidFill>
                <a:latin typeface="Times New Roman" pitchFamily="18"/>
                <a:ea typeface="Lucida Sans Unicode" pitchFamily="2"/>
                <a:cs typeface="Tahoma" pitchFamily="2"/>
              </a:rPr>
              <a:t> </a:t>
            </a:r>
            <a:r>
              <a:rPr lang="fr-FR" sz="5400" dirty="0">
                <a:solidFill>
                  <a:srgbClr val="FF0000"/>
                </a:solidFill>
                <a:latin typeface="Times New Roman" pitchFamily="18"/>
                <a:ea typeface="Lucida Sans Unicode" pitchFamily="2"/>
                <a:cs typeface="Tahoma" pitchFamily="2"/>
              </a:rPr>
              <a:t>I. Introduction</a:t>
            </a:r>
          </a:p>
        </p:txBody>
      </p:sp>
      <p:sp>
        <p:nvSpPr>
          <p:cNvPr id="9" name="Text Box 11"/>
          <p:cNvSpPr/>
          <p:nvPr/>
        </p:nvSpPr>
        <p:spPr>
          <a:xfrm>
            <a:off x="720725" y="6694488"/>
            <a:ext cx="14855825" cy="1667039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90000" tIns="46800" rIns="90000" bIns="46800" compatLnSpc="0">
            <a:spAutoFit/>
          </a:bodyPr>
          <a:lstStyle/>
          <a:p>
            <a:pPr algn="just"/>
            <a:r>
              <a:rPr lang="en-US" sz="3200" dirty="0" smtClean="0"/>
              <a:t>For </a:t>
            </a:r>
            <a:r>
              <a:rPr lang="en-US" sz="3200" dirty="0" err="1"/>
              <a:t>PbTe</a:t>
            </a:r>
            <a:r>
              <a:rPr lang="en-US" sz="3200" dirty="0"/>
              <a:t> based materials, it is well known that trap states are located inside the band gap and are originated from the intrinsic disorder introduced during the sample growth [</a:t>
            </a:r>
            <a:r>
              <a:rPr lang="en-US" sz="3200" dirty="0" smtClean="0"/>
              <a:t>1] </a:t>
            </a:r>
            <a:r>
              <a:rPr lang="en-US" sz="3200" dirty="0"/>
              <a:t>and when illuminated these materials present positive photoconductivity </a:t>
            </a:r>
            <a:r>
              <a:rPr lang="en-US" sz="3200" dirty="0" smtClean="0"/>
              <a:t>[2]. </a:t>
            </a:r>
            <a:r>
              <a:rPr lang="en-US" sz="3200" dirty="0"/>
              <a:t>The introduction of Sn atom changes the position of the trap level in relation to the maximum of the valence band and alters the generation and recombination rates when the sample is illuminated </a:t>
            </a:r>
            <a:r>
              <a:rPr lang="en-US" sz="3200" dirty="0" smtClean="0"/>
              <a:t>[</a:t>
            </a:r>
            <a:r>
              <a:rPr lang="en-US" sz="3200" dirty="0"/>
              <a:t>1</a:t>
            </a:r>
            <a:r>
              <a:rPr lang="en-US" sz="3200" dirty="0" smtClean="0"/>
              <a:t>].</a:t>
            </a:r>
            <a:endParaRPr lang="pt-BR" sz="3200" dirty="0"/>
          </a:p>
          <a:p>
            <a:pPr algn="just"/>
            <a:r>
              <a:rPr lang="en-US" sz="3200" dirty="0"/>
              <a:t>In this work, we present the results of photoconductivity measurements performed in a </a:t>
            </a:r>
            <a:r>
              <a:rPr lang="en-US" sz="3200" i="1" dirty="0"/>
              <a:t>p</a:t>
            </a:r>
            <a:r>
              <a:rPr lang="en-US" sz="3200" dirty="0"/>
              <a:t>‑type Pb</a:t>
            </a:r>
            <a:r>
              <a:rPr lang="en-US" sz="3200" baseline="-25000" dirty="0"/>
              <a:t>1-</a:t>
            </a:r>
            <a:r>
              <a:rPr lang="en-US" sz="3200" i="1" baseline="-25000" dirty="0"/>
              <a:t>x</a:t>
            </a:r>
            <a:r>
              <a:rPr lang="en-US" sz="3200" dirty="0"/>
              <a:t>Sn</a:t>
            </a:r>
            <a:r>
              <a:rPr lang="en-US" sz="3200" i="1" baseline="-25000" dirty="0"/>
              <a:t>x</a:t>
            </a:r>
            <a:r>
              <a:rPr lang="en-US" sz="3200" dirty="0"/>
              <a:t>Te film, grown on (111) cleaved BaF</a:t>
            </a:r>
            <a:r>
              <a:rPr lang="en-US" sz="3200" baseline="-25000" dirty="0"/>
              <a:t>2</a:t>
            </a:r>
            <a:r>
              <a:rPr lang="en-US" sz="3200" dirty="0"/>
              <a:t> substrate, for </a:t>
            </a:r>
            <a:r>
              <a:rPr lang="en-US" sz="3200" i="1" dirty="0"/>
              <a:t>x</a:t>
            </a:r>
            <a:r>
              <a:rPr lang="en-US" sz="3200" dirty="0"/>
              <a:t>~0.44. We observed the NPC effect at room temperature and also that its amplitude increases as temperature decreases. We show that the NPC effect is a consequence of the reduction of electrons and holes in the conduction and valence bands, respectively, due to the influence of the trap level in the dynamics of the generation and recombination rates when the sample is illuminated</a:t>
            </a:r>
            <a:r>
              <a:rPr lang="en-US" sz="3200" dirty="0" smtClean="0"/>
              <a:t>.</a:t>
            </a:r>
            <a:endParaRPr lang="en-US" sz="3200" dirty="0" smtClean="0">
              <a:latin typeface="Times New Roman" pitchFamily="18" charset="0"/>
              <a:cs typeface="Times New Roman" pitchFamily="18" charset="0"/>
            </a:endParaRPr>
          </a:p>
          <a:p>
            <a:pPr algn="just"/>
            <a:r>
              <a:rPr lang="en-US" sz="3200" dirty="0"/>
              <a:t>We investigated the negative photoconductivity (NPC) effect that was observed in a </a:t>
            </a:r>
            <a:r>
              <a:rPr lang="en-US" sz="3200" i="1" dirty="0"/>
              <a:t>p‑</a:t>
            </a:r>
            <a:r>
              <a:rPr lang="en-US" sz="3200" dirty="0"/>
              <a:t>type Pb</a:t>
            </a:r>
            <a:r>
              <a:rPr lang="en-US" sz="3200" baseline="-25000" dirty="0"/>
              <a:t>1-</a:t>
            </a:r>
            <a:r>
              <a:rPr lang="en-US" sz="3200" i="1" baseline="-25000" dirty="0"/>
              <a:t>x</a:t>
            </a:r>
            <a:r>
              <a:rPr lang="en-US" sz="3200" dirty="0"/>
              <a:t>Sn</a:t>
            </a:r>
            <a:r>
              <a:rPr lang="en-US" sz="3200" i="1" baseline="-25000" dirty="0"/>
              <a:t>x</a:t>
            </a:r>
            <a:r>
              <a:rPr lang="en-US" sz="3200" dirty="0"/>
              <a:t>Te film for temperatures varying from 300 K down to 85 K. We found that this effect is a consequence of defect states located in the band gap that act as a trapping level changing the relation between the generation and recombination rates. Theoretical calculations predict contributions to the NPC from both conduction and valence bands which is in accordance to the experimental observations.</a:t>
            </a:r>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endParaRPr lang="pt-BR" sz="3200" dirty="0" smtClean="0">
              <a:latin typeface="Times New Roman" pitchFamily="18" charset="0"/>
              <a:cs typeface="Times New Roman" pitchFamily="18" charset="0"/>
            </a:endParaRPr>
          </a:p>
          <a:p>
            <a:pPr marL="342900" indent="-342900" algn="just" defTabSz="4114800">
              <a:lnSpc>
                <a:spcPct val="150000"/>
              </a:lnSpc>
            </a:pPr>
            <a:endParaRPr lang="en-US" sz="2400" dirty="0">
              <a:latin typeface="Times New Roman" pitchFamily="18"/>
              <a:ea typeface="Lucida Sans Unicode" pitchFamily="2"/>
              <a:cs typeface="Tahoma" pitchFamily="2"/>
            </a:endParaRPr>
          </a:p>
        </p:txBody>
      </p:sp>
      <p:sp>
        <p:nvSpPr>
          <p:cNvPr id="11" name="Text Box 91"/>
          <p:cNvSpPr/>
          <p:nvPr/>
        </p:nvSpPr>
        <p:spPr>
          <a:xfrm>
            <a:off x="720725" y="18157703"/>
            <a:ext cx="7337563" cy="92551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spAutoFit/>
          </a:bodyPr>
          <a:lstStyle/>
          <a:p>
            <a:r>
              <a:rPr lang="fr-FR" sz="5400" dirty="0">
                <a:solidFill>
                  <a:srgbClr val="000066"/>
                </a:solidFill>
                <a:latin typeface="Times New Roman" pitchFamily="18" charset="0"/>
                <a:ea typeface="Lucida Sans Unicode" pitchFamily="34" charset="0"/>
                <a:cs typeface="Tahoma" pitchFamily="34" charset="0"/>
              </a:rPr>
              <a:t> </a:t>
            </a:r>
            <a:r>
              <a:rPr lang="fr-FR" sz="5400" dirty="0">
                <a:solidFill>
                  <a:srgbClr val="FF0000"/>
                </a:solidFill>
                <a:latin typeface="Times New Roman" pitchFamily="18" charset="0"/>
                <a:ea typeface="Lucida Sans Unicode" pitchFamily="34" charset="0"/>
                <a:cs typeface="Tahoma" pitchFamily="34" charset="0"/>
              </a:rPr>
              <a:t>III. </a:t>
            </a:r>
            <a:r>
              <a:rPr lang="fr-FR" sz="5400" dirty="0" err="1">
                <a:solidFill>
                  <a:srgbClr val="FF0000"/>
                </a:solidFill>
                <a:latin typeface="Times New Roman" pitchFamily="18" charset="0"/>
                <a:ea typeface="Lucida Sans Unicode" pitchFamily="34" charset="0"/>
                <a:cs typeface="Tahoma" pitchFamily="34" charset="0"/>
              </a:rPr>
              <a:t>Experimental</a:t>
            </a:r>
            <a:r>
              <a:rPr lang="fr-FR" sz="5400" dirty="0">
                <a:solidFill>
                  <a:srgbClr val="FF0000"/>
                </a:solidFill>
                <a:latin typeface="Times New Roman" pitchFamily="18" charset="0"/>
                <a:ea typeface="Lucida Sans Unicode" pitchFamily="34" charset="0"/>
                <a:cs typeface="Tahoma" pitchFamily="34" charset="0"/>
              </a:rPr>
              <a:t> </a:t>
            </a:r>
            <a:r>
              <a:rPr lang="fr-FR" sz="5400" dirty="0" err="1">
                <a:solidFill>
                  <a:srgbClr val="FF0000"/>
                </a:solidFill>
                <a:latin typeface="Times New Roman" pitchFamily="18" charset="0"/>
                <a:ea typeface="Lucida Sans Unicode" pitchFamily="34" charset="0"/>
                <a:cs typeface="Tahoma" pitchFamily="34" charset="0"/>
              </a:rPr>
              <a:t>Results</a:t>
            </a:r>
            <a:endParaRPr lang="fr-FR" sz="5400" dirty="0">
              <a:solidFill>
                <a:srgbClr val="FF0000"/>
              </a:solidFill>
              <a:latin typeface="Times New Roman" pitchFamily="18" charset="0"/>
              <a:ea typeface="Lucida Sans Unicode" pitchFamily="34" charset="0"/>
              <a:cs typeface="Tahoma" pitchFamily="34" charset="0"/>
            </a:endParaRPr>
          </a:p>
        </p:txBody>
      </p:sp>
      <p:sp>
        <p:nvSpPr>
          <p:cNvPr id="12" name="Freeform 103"/>
          <p:cNvSpPr/>
          <p:nvPr/>
        </p:nvSpPr>
        <p:spPr>
          <a:xfrm>
            <a:off x="16356013" y="31972646"/>
            <a:ext cx="15709900" cy="8767936"/>
          </a:xfrm>
          <a:custGeom>
            <a:avLst/>
            <a:gdLst>
              <a:gd name="f0" fmla="val 10800000"/>
              <a:gd name="f1" fmla="val 5400000"/>
              <a:gd name="f2" fmla="val 180"/>
              <a:gd name="f3" fmla="val w"/>
              <a:gd name="f4" fmla="val h"/>
              <a:gd name="f5" fmla="val 0"/>
              <a:gd name="f6" fmla="val 13154"/>
              <a:gd name="f7" fmla="val 7757"/>
              <a:gd name="f8" fmla="val 7665"/>
              <a:gd name="f9" fmla="val 6078"/>
              <a:gd name="f10" fmla="+- 0 0 0"/>
              <a:gd name="f11" fmla="*/ f3 1 13154"/>
              <a:gd name="f12" fmla="*/ f4 1 7757"/>
              <a:gd name="f13" fmla="*/ f10 f0 1"/>
              <a:gd name="f14" fmla="*/ 0 f11 1"/>
              <a:gd name="f15" fmla="*/ 13154 f11 1"/>
              <a:gd name="f16" fmla="*/ 7757 f12 1"/>
              <a:gd name="f17" fmla="*/ 0 f12 1"/>
              <a:gd name="f18" fmla="*/ f13 1 f2"/>
              <a:gd name="f19" fmla="*/ 2147483647 f12 1"/>
              <a:gd name="f20" fmla="*/ 2147483647 f11 1"/>
              <a:gd name="f21" fmla="+- f18 0 f1"/>
            </a:gdLst>
            <a:ahLst/>
            <a:cxnLst>
              <a:cxn ang="3cd4">
                <a:pos x="hc" y="t"/>
              </a:cxn>
              <a:cxn ang="0">
                <a:pos x="r" y="vc"/>
              </a:cxn>
              <a:cxn ang="cd4">
                <a:pos x="hc" y="b"/>
              </a:cxn>
              <a:cxn ang="cd2">
                <a:pos x="l" y="vc"/>
              </a:cxn>
              <a:cxn ang="f21">
                <a:pos x="f14" y="f17"/>
              </a:cxn>
              <a:cxn ang="f21">
                <a:pos x="f14" y="f19"/>
              </a:cxn>
              <a:cxn ang="f21">
                <a:pos x="f20" y="f19"/>
              </a:cxn>
              <a:cxn ang="f21">
                <a:pos x="f20" y="f19"/>
              </a:cxn>
              <a:cxn ang="f21">
                <a:pos x="f20" y="f19"/>
              </a:cxn>
              <a:cxn ang="f21">
                <a:pos x="f20" y="f17"/>
              </a:cxn>
              <a:cxn ang="f21">
                <a:pos x="f14" y="f17"/>
              </a:cxn>
            </a:cxnLst>
            <a:rect l="f14" t="f17" r="f15" b="f16"/>
            <a:pathLst>
              <a:path w="13154" h="7757">
                <a:moveTo>
                  <a:pt x="f5" y="f5"/>
                </a:moveTo>
                <a:lnTo>
                  <a:pt x="f5" y="f7"/>
                </a:lnTo>
                <a:lnTo>
                  <a:pt x="f8" y="f7"/>
                </a:lnTo>
                <a:lnTo>
                  <a:pt x="f8" y="f9"/>
                </a:lnTo>
                <a:lnTo>
                  <a:pt x="f6" y="f9"/>
                </a:lnTo>
                <a:lnTo>
                  <a:pt x="f6" y="f5"/>
                </a:lnTo>
                <a:lnTo>
                  <a:pt x="f5" y="f5"/>
                </a:lnTo>
                <a:close/>
              </a:path>
            </a:pathLst>
          </a:custGeom>
          <a:noFill/>
          <a:ln w="63360">
            <a:solidFill>
              <a:schemeClr val="tx2"/>
            </a:solidFill>
            <a:prstDash val="solid"/>
            <a:round/>
          </a:ln>
        </p:spPr>
        <p:txBody>
          <a:bodyPr lIns="90000" tIns="46800" rIns="90000" bIns="46800" compatLnSpc="0"/>
          <a:lstStyle/>
          <a:p>
            <a:pPr fontAlgn="auto" hangingPunct="0">
              <a:spcBef>
                <a:spcPts val="0"/>
              </a:spcBef>
              <a:spcAft>
                <a:spcPts val="0"/>
              </a:spcAft>
              <a:defRPr/>
            </a:pPr>
            <a:endParaRPr lang="pt-BR" sz="2400">
              <a:latin typeface="Times New Roman" pitchFamily="18"/>
              <a:ea typeface="Lucida Sans Unicode" pitchFamily="2"/>
              <a:cs typeface="Tahoma" pitchFamily="2"/>
            </a:endParaRPr>
          </a:p>
        </p:txBody>
      </p:sp>
      <p:sp>
        <p:nvSpPr>
          <p:cNvPr id="13" name="Text Box 105"/>
          <p:cNvSpPr/>
          <p:nvPr/>
        </p:nvSpPr>
        <p:spPr>
          <a:xfrm>
            <a:off x="16922105" y="32476702"/>
            <a:ext cx="4523844" cy="89082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90000" tIns="46800" rIns="90000" bIns="46800" compatLnSpc="0">
            <a:spAutoFit/>
          </a:bodyPr>
          <a:lstStyle/>
          <a:p>
            <a:pPr fontAlgn="auto">
              <a:spcBef>
                <a:spcPts val="0"/>
              </a:spcBef>
              <a:spcAft>
                <a:spcPts val="0"/>
              </a:spcAft>
              <a:defRPr/>
            </a:pPr>
            <a:r>
              <a:rPr lang="fr-FR" sz="5400" dirty="0">
                <a:solidFill>
                  <a:srgbClr val="FF0000"/>
                </a:solidFill>
                <a:latin typeface="Times New Roman" pitchFamily="18"/>
                <a:ea typeface="Lucida Sans Unicode" pitchFamily="2"/>
                <a:cs typeface="Tahoma" pitchFamily="2"/>
              </a:rPr>
              <a:t> </a:t>
            </a:r>
            <a:r>
              <a:rPr lang="fr-FR" sz="5400" dirty="0" smtClean="0">
                <a:solidFill>
                  <a:srgbClr val="FF0000"/>
                </a:solidFill>
                <a:latin typeface="Times New Roman" pitchFamily="18"/>
                <a:ea typeface="Lucida Sans Unicode" pitchFamily="2"/>
                <a:cs typeface="Tahoma" pitchFamily="2"/>
              </a:rPr>
              <a:t>V</a:t>
            </a:r>
            <a:r>
              <a:rPr lang="fr-FR" sz="5400" dirty="0">
                <a:solidFill>
                  <a:srgbClr val="FF0000"/>
                </a:solidFill>
                <a:latin typeface="Times New Roman" pitchFamily="18"/>
                <a:ea typeface="Lucida Sans Unicode" pitchFamily="2"/>
                <a:cs typeface="Tahoma" pitchFamily="2"/>
              </a:rPr>
              <a:t>. </a:t>
            </a:r>
            <a:r>
              <a:rPr lang="fr-FR" sz="5400" dirty="0" smtClean="0">
                <a:solidFill>
                  <a:srgbClr val="FF0000"/>
                </a:solidFill>
                <a:latin typeface="Times New Roman" pitchFamily="18"/>
                <a:ea typeface="Lucida Sans Unicode" pitchFamily="2"/>
                <a:cs typeface="Tahoma" pitchFamily="2"/>
              </a:rPr>
              <a:t>Conclusions </a:t>
            </a:r>
            <a:endParaRPr lang="fr-FR" sz="5400" dirty="0">
              <a:solidFill>
                <a:srgbClr val="FF0000"/>
              </a:solidFill>
              <a:latin typeface="Times New Roman" pitchFamily="18"/>
              <a:ea typeface="Lucida Sans Unicode" pitchFamily="2"/>
              <a:cs typeface="Tahoma" pitchFamily="2"/>
            </a:endParaRPr>
          </a:p>
        </p:txBody>
      </p:sp>
      <p:sp>
        <p:nvSpPr>
          <p:cNvPr id="15" name="Text Box 116"/>
          <p:cNvSpPr/>
          <p:nvPr/>
        </p:nvSpPr>
        <p:spPr>
          <a:xfrm>
            <a:off x="25347041" y="36005094"/>
            <a:ext cx="6400800" cy="8905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compatLnSpc="0">
            <a:spAutoFit/>
          </a:bodyPr>
          <a:lstStyle/>
          <a:p>
            <a:pPr fontAlgn="auto">
              <a:spcBef>
                <a:spcPts val="0"/>
              </a:spcBef>
              <a:spcAft>
                <a:spcPts val="0"/>
              </a:spcAft>
              <a:defRPr/>
            </a:pPr>
            <a:r>
              <a:rPr lang="fr-FR" sz="5400" dirty="0">
                <a:solidFill>
                  <a:srgbClr val="FF0000"/>
                </a:solidFill>
                <a:latin typeface="Times New Roman" pitchFamily="18"/>
                <a:ea typeface="Lucida Sans Unicode" pitchFamily="2"/>
                <a:cs typeface="Tahoma" pitchFamily="2"/>
              </a:rPr>
              <a:t>V. Acknowledgements</a:t>
            </a:r>
          </a:p>
        </p:txBody>
      </p:sp>
      <p:pic>
        <p:nvPicPr>
          <p:cNvPr id="15373" name="Picture 119"/>
          <p:cNvPicPr>
            <a:picLocks noChangeAspect="1"/>
          </p:cNvPicPr>
          <p:nvPr/>
        </p:nvPicPr>
        <p:blipFill>
          <a:blip r:embed="rId5" cstate="print"/>
          <a:srcRect/>
          <a:stretch>
            <a:fillRect/>
          </a:stretch>
        </p:blipFill>
        <p:spPr bwMode="auto">
          <a:xfrm>
            <a:off x="13681745" y="40901638"/>
            <a:ext cx="4214813" cy="1984375"/>
          </a:xfrm>
          <a:prstGeom prst="rect">
            <a:avLst/>
          </a:prstGeom>
          <a:noFill/>
          <a:ln w="9525">
            <a:noFill/>
            <a:miter lim="800000"/>
            <a:headEnd/>
            <a:tailEnd/>
          </a:ln>
        </p:spPr>
      </p:pic>
      <p:sp>
        <p:nvSpPr>
          <p:cNvPr id="39" name="Rectangle 110"/>
          <p:cNvSpPr/>
          <p:nvPr/>
        </p:nvSpPr>
        <p:spPr>
          <a:xfrm>
            <a:off x="16562065" y="36653166"/>
            <a:ext cx="8712968" cy="294074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90000" tIns="46800" rIns="90000" bIns="46800" compatLnSpc="0">
            <a:spAutoFit/>
          </a:bodyPr>
          <a:lstStyle/>
          <a:p>
            <a:pPr algn="just" fontAlgn="auto" hangingPunct="0">
              <a:spcBef>
                <a:spcPts val="0"/>
              </a:spcBef>
              <a:spcAft>
                <a:spcPts val="0"/>
              </a:spcAft>
              <a:defRPr lang="pt-BR" sz="2400">
                <a:latin typeface="Arial" pitchFamily="34"/>
              </a:defRPr>
            </a:pPr>
            <a:r>
              <a:rPr lang="pt-BR" sz="4000" b="1" dirty="0" err="1" smtClean="0">
                <a:latin typeface="Arial" pitchFamily="34"/>
                <a:ea typeface="Lucida Sans Unicode" pitchFamily="2"/>
                <a:cs typeface="Tahoma" pitchFamily="2"/>
              </a:rPr>
              <a:t>References</a:t>
            </a:r>
            <a:endParaRPr lang="pt-BR" sz="4000" b="1" dirty="0" smtClean="0">
              <a:latin typeface="Arial" pitchFamily="34"/>
              <a:ea typeface="Lucida Sans Unicode" pitchFamily="2"/>
              <a:cs typeface="Tahoma" pitchFamily="2"/>
            </a:endParaRPr>
          </a:p>
          <a:p>
            <a:pPr algn="just" fontAlgn="auto" hangingPunct="0">
              <a:spcBef>
                <a:spcPts val="0"/>
              </a:spcBef>
              <a:spcAft>
                <a:spcPts val="0"/>
              </a:spcAft>
              <a:defRPr lang="pt-BR" sz="2400">
                <a:latin typeface="Arial" pitchFamily="34"/>
              </a:defRPr>
            </a:pPr>
            <a:endParaRPr lang="pt-BR" sz="2800" b="1" dirty="0" smtClean="0">
              <a:latin typeface="Arial" pitchFamily="34"/>
              <a:ea typeface="Lucida Sans Unicode" pitchFamily="2"/>
              <a:cs typeface="Tahoma" pitchFamily="2"/>
            </a:endParaRPr>
          </a:p>
          <a:p>
            <a:r>
              <a:rPr lang="en-US" sz="2500" dirty="0"/>
              <a:t>[</a:t>
            </a:r>
            <a:r>
              <a:rPr lang="en-US" sz="2500" dirty="0" smtClean="0"/>
              <a:t>1]</a:t>
            </a:r>
            <a:r>
              <a:rPr lang="en-US" sz="2500" baseline="30000" dirty="0" smtClean="0"/>
              <a:t> </a:t>
            </a:r>
            <a:r>
              <a:rPr lang="en-US" sz="2500" dirty="0"/>
              <a:t>K. </a:t>
            </a:r>
            <a:r>
              <a:rPr lang="en-US" sz="2500" dirty="0" err="1"/>
              <a:t>Lischka</a:t>
            </a:r>
            <a:r>
              <a:rPr lang="en-US" sz="2500" dirty="0"/>
              <a:t>, R.  </a:t>
            </a:r>
            <a:r>
              <a:rPr lang="en-US" sz="2500" dirty="0" err="1"/>
              <a:t>Durstberger</a:t>
            </a:r>
            <a:r>
              <a:rPr lang="en-US" sz="2500" dirty="0"/>
              <a:t>, G. </a:t>
            </a:r>
            <a:r>
              <a:rPr lang="en-US" sz="2500" dirty="0" err="1"/>
              <a:t>Lindemann</a:t>
            </a:r>
            <a:r>
              <a:rPr lang="en-US" sz="2500" dirty="0"/>
              <a:t>, and H. </a:t>
            </a:r>
            <a:r>
              <a:rPr lang="en-US" sz="2500" dirty="0" err="1"/>
              <a:t>Stauding</a:t>
            </a:r>
            <a:r>
              <a:rPr lang="en-US" sz="2500" dirty="0"/>
              <a:t>, Phys.  </a:t>
            </a:r>
            <a:r>
              <a:rPr lang="pt-BR" sz="2500" dirty="0" err="1"/>
              <a:t>Stat</a:t>
            </a:r>
            <a:r>
              <a:rPr lang="pt-BR" sz="2500" dirty="0"/>
              <a:t>. Sol.  (b)</a:t>
            </a:r>
            <a:r>
              <a:rPr lang="pt-BR" sz="2500" b="1" dirty="0"/>
              <a:t>123</a:t>
            </a:r>
            <a:r>
              <a:rPr lang="pt-BR" sz="2500" dirty="0"/>
              <a:t>, 319 (1984).</a:t>
            </a:r>
          </a:p>
          <a:p>
            <a:r>
              <a:rPr lang="pt-BR" sz="2500" dirty="0" smtClean="0"/>
              <a:t>[</a:t>
            </a:r>
            <a:r>
              <a:rPr lang="pt-BR" sz="2500" dirty="0"/>
              <a:t>2</a:t>
            </a:r>
            <a:r>
              <a:rPr lang="pt-BR" sz="2500" dirty="0" smtClean="0"/>
              <a:t>]</a:t>
            </a:r>
            <a:r>
              <a:rPr lang="pt-BR" sz="2500" baseline="30000" dirty="0" smtClean="0"/>
              <a:t> </a:t>
            </a:r>
            <a:r>
              <a:rPr lang="pt-BR" sz="2500" dirty="0"/>
              <a:t>S. de Castro, D. A. W. Soares, M. L. Peres, P. H. O. </a:t>
            </a:r>
            <a:r>
              <a:rPr lang="pt-BR" sz="2500" dirty="0" err="1"/>
              <a:t>Rappl</a:t>
            </a:r>
            <a:r>
              <a:rPr lang="pt-BR" sz="2500" dirty="0"/>
              <a:t>, </a:t>
            </a:r>
            <a:r>
              <a:rPr lang="pt-BR" sz="2500" dirty="0" err="1"/>
              <a:t>and</a:t>
            </a:r>
            <a:r>
              <a:rPr lang="pt-BR" sz="2500" dirty="0"/>
              <a:t> E. </a:t>
            </a:r>
            <a:r>
              <a:rPr lang="pt-BR" sz="2500" dirty="0" err="1"/>
              <a:t>Abramof</a:t>
            </a:r>
            <a:r>
              <a:rPr lang="pt-BR" sz="2500" dirty="0"/>
              <a:t>, </a:t>
            </a:r>
            <a:r>
              <a:rPr lang="pt-BR" sz="2500" dirty="0" err="1"/>
              <a:t>Appl</a:t>
            </a:r>
            <a:r>
              <a:rPr lang="pt-BR" sz="2500" dirty="0"/>
              <a:t>. </a:t>
            </a:r>
            <a:r>
              <a:rPr lang="pt-BR" sz="2500" dirty="0" err="1"/>
              <a:t>Phys</a:t>
            </a:r>
            <a:r>
              <a:rPr lang="pt-BR" sz="2500" dirty="0"/>
              <a:t>. </a:t>
            </a:r>
            <a:r>
              <a:rPr lang="pt-BR" sz="2500" dirty="0" err="1"/>
              <a:t>Lett</a:t>
            </a:r>
            <a:r>
              <a:rPr lang="pt-BR" sz="2500" dirty="0"/>
              <a:t>. </a:t>
            </a:r>
            <a:r>
              <a:rPr lang="pt-BR" sz="2500" b="1" dirty="0"/>
              <a:t>105</a:t>
            </a:r>
            <a:r>
              <a:rPr lang="pt-BR" sz="2500" dirty="0"/>
              <a:t>, 162105 (2014).</a:t>
            </a:r>
          </a:p>
        </p:txBody>
      </p:sp>
      <p:sp>
        <p:nvSpPr>
          <p:cNvPr id="15378" name="Rectangle 7"/>
          <p:cNvSpPr>
            <a:spLocks noChangeArrowheads="1"/>
          </p:cNvSpPr>
          <p:nvPr/>
        </p:nvSpPr>
        <p:spPr bwMode="auto">
          <a:xfrm>
            <a:off x="152400" y="152400"/>
            <a:ext cx="32404050" cy="457200"/>
          </a:xfrm>
          <a:prstGeom prst="rect">
            <a:avLst/>
          </a:prstGeom>
          <a:noFill/>
          <a:ln w="9525">
            <a:noFill/>
            <a:miter lim="800000"/>
            <a:headEnd/>
            <a:tailEnd/>
          </a:ln>
        </p:spPr>
        <p:txBody>
          <a:bodyPr wrap="none" anchor="ctr">
            <a:spAutoFit/>
          </a:bodyPr>
          <a:lstStyle/>
          <a:p>
            <a:pPr indent="457200"/>
            <a:endParaRPr lang="pt-PT"/>
          </a:p>
        </p:txBody>
      </p:sp>
      <p:sp>
        <p:nvSpPr>
          <p:cNvPr id="15379" name="Rectangle 8"/>
          <p:cNvSpPr>
            <a:spLocks noChangeArrowheads="1"/>
          </p:cNvSpPr>
          <p:nvPr/>
        </p:nvSpPr>
        <p:spPr bwMode="auto">
          <a:xfrm>
            <a:off x="1981200" y="609600"/>
            <a:ext cx="32404050" cy="0"/>
          </a:xfrm>
          <a:prstGeom prst="rect">
            <a:avLst/>
          </a:prstGeom>
          <a:noFill/>
          <a:ln w="9525">
            <a:noFill/>
            <a:miter lim="800000"/>
            <a:headEnd/>
            <a:tailEnd/>
          </a:ln>
        </p:spPr>
        <p:txBody>
          <a:bodyPr wrap="none" anchor="ctr">
            <a:spAutoFit/>
          </a:bodyPr>
          <a:lstStyle/>
          <a:p>
            <a:pPr indent="457200"/>
            <a:endParaRPr lang="pt-PT"/>
          </a:p>
        </p:txBody>
      </p:sp>
      <p:sp>
        <p:nvSpPr>
          <p:cNvPr id="15380" name="Rectangle 10"/>
          <p:cNvSpPr>
            <a:spLocks noChangeArrowheads="1"/>
          </p:cNvSpPr>
          <p:nvPr/>
        </p:nvSpPr>
        <p:spPr bwMode="auto">
          <a:xfrm>
            <a:off x="152400" y="609600"/>
            <a:ext cx="32404050" cy="0"/>
          </a:xfrm>
          <a:prstGeom prst="rect">
            <a:avLst/>
          </a:prstGeom>
          <a:noFill/>
          <a:ln w="9525">
            <a:noFill/>
            <a:miter lim="800000"/>
            <a:headEnd/>
            <a:tailEnd/>
          </a:ln>
        </p:spPr>
        <p:txBody>
          <a:bodyPr wrap="none" anchor="ctr">
            <a:spAutoFit/>
          </a:bodyPr>
          <a:lstStyle/>
          <a:p>
            <a:pPr indent="150813"/>
            <a:endParaRPr lang="pt-PT"/>
          </a:p>
        </p:txBody>
      </p:sp>
      <p:sp>
        <p:nvSpPr>
          <p:cNvPr id="15381" name="Rectangle 11"/>
          <p:cNvSpPr>
            <a:spLocks noChangeArrowheads="1"/>
          </p:cNvSpPr>
          <p:nvPr/>
        </p:nvSpPr>
        <p:spPr bwMode="auto">
          <a:xfrm>
            <a:off x="152400" y="609600"/>
            <a:ext cx="32404050" cy="0"/>
          </a:xfrm>
          <a:prstGeom prst="rect">
            <a:avLst/>
          </a:prstGeom>
          <a:noFill/>
          <a:ln w="9525">
            <a:noFill/>
            <a:miter lim="800000"/>
            <a:headEnd/>
            <a:tailEnd/>
          </a:ln>
        </p:spPr>
        <p:txBody>
          <a:bodyPr wrap="none" anchor="ctr">
            <a:spAutoFit/>
          </a:bodyPr>
          <a:lstStyle/>
          <a:p>
            <a:pPr indent="150813"/>
            <a:endParaRPr lang="pt-PT"/>
          </a:p>
        </p:txBody>
      </p:sp>
      <p:sp>
        <p:nvSpPr>
          <p:cNvPr id="15382" name="Rectangle 13"/>
          <p:cNvSpPr>
            <a:spLocks noChangeArrowheads="1"/>
          </p:cNvSpPr>
          <p:nvPr/>
        </p:nvSpPr>
        <p:spPr bwMode="auto">
          <a:xfrm>
            <a:off x="152400" y="609600"/>
            <a:ext cx="32404050" cy="0"/>
          </a:xfrm>
          <a:prstGeom prst="rect">
            <a:avLst/>
          </a:prstGeom>
          <a:noFill/>
          <a:ln w="9525">
            <a:noFill/>
            <a:miter lim="800000"/>
            <a:headEnd/>
            <a:tailEnd/>
          </a:ln>
        </p:spPr>
        <p:txBody>
          <a:bodyPr wrap="none" anchor="ctr">
            <a:spAutoFit/>
          </a:bodyPr>
          <a:lstStyle/>
          <a:p>
            <a:pPr indent="150813"/>
            <a:endParaRPr lang="pt-PT"/>
          </a:p>
        </p:txBody>
      </p:sp>
      <p:sp>
        <p:nvSpPr>
          <p:cNvPr id="15388" name="CaixaDeTexto 56"/>
          <p:cNvSpPr txBox="1">
            <a:spLocks noChangeArrowheads="1"/>
          </p:cNvSpPr>
          <p:nvPr/>
        </p:nvSpPr>
        <p:spPr bwMode="auto">
          <a:xfrm>
            <a:off x="25440563" y="36941198"/>
            <a:ext cx="6605588" cy="1846659"/>
          </a:xfrm>
          <a:prstGeom prst="rect">
            <a:avLst/>
          </a:prstGeom>
          <a:noFill/>
          <a:ln w="9525">
            <a:noFill/>
            <a:miter lim="800000"/>
            <a:headEnd/>
            <a:tailEnd/>
          </a:ln>
        </p:spPr>
        <p:txBody>
          <a:bodyPr>
            <a:spAutoFit/>
          </a:bodyPr>
          <a:lstStyle/>
          <a:p>
            <a:pPr algn="just"/>
            <a:r>
              <a:rPr lang="en-US" sz="3200" dirty="0">
                <a:latin typeface="Times New Roman" panose="02020603050405020304" pitchFamily="18" charset="0"/>
                <a:cs typeface="Times New Roman" panose="02020603050405020304" pitchFamily="18" charset="0"/>
              </a:rPr>
              <a:t>The authors acknowledge the Brazilian Agencies </a:t>
            </a:r>
            <a:r>
              <a:rPr lang="en-US" sz="3200" dirty="0" err="1">
                <a:latin typeface="Times New Roman" panose="02020603050405020304" pitchFamily="18" charset="0"/>
                <a:cs typeface="Times New Roman" panose="02020603050405020304" pitchFamily="18" charset="0"/>
              </a:rPr>
              <a:t>CNPq</a:t>
            </a:r>
            <a:r>
              <a:rPr lang="en-US" sz="3200" dirty="0">
                <a:latin typeface="Times New Roman" panose="02020603050405020304" pitchFamily="18" charset="0"/>
                <a:cs typeface="Times New Roman" panose="02020603050405020304" pitchFamily="18" charset="0"/>
              </a:rPr>
              <a:t>, CAPES and FAPEMIG for financial support. </a:t>
            </a:r>
          </a:p>
          <a:p>
            <a:endParaRPr lang="pt-BR" dirty="0">
              <a:latin typeface="Calibri" pitchFamily="34" charset="0"/>
            </a:endParaRPr>
          </a:p>
        </p:txBody>
      </p:sp>
      <p:pic>
        <p:nvPicPr>
          <p:cNvPr id="15393" name="Picture 2" descr="Logomarca da FAPEMIG"/>
          <p:cNvPicPr>
            <a:picLocks noChangeAspect="1" noChangeArrowheads="1"/>
          </p:cNvPicPr>
          <p:nvPr/>
        </p:nvPicPr>
        <p:blipFill>
          <a:blip r:embed="rId6" cstate="print"/>
          <a:srcRect/>
          <a:stretch>
            <a:fillRect/>
          </a:stretch>
        </p:blipFill>
        <p:spPr bwMode="auto">
          <a:xfrm>
            <a:off x="864321" y="41477702"/>
            <a:ext cx="4759325" cy="992187"/>
          </a:xfrm>
          <a:prstGeom prst="rect">
            <a:avLst/>
          </a:prstGeom>
          <a:noFill/>
          <a:ln w="9525">
            <a:noFill/>
            <a:miter lim="800000"/>
            <a:headEnd/>
            <a:tailEnd/>
          </a:ln>
        </p:spPr>
      </p:pic>
      <p:pic>
        <p:nvPicPr>
          <p:cNvPr id="15394" name="Picture 4" descr="logo-capes-60-anos-original-menor"/>
          <p:cNvPicPr>
            <a:picLocks noChangeAspect="1" noChangeArrowheads="1"/>
          </p:cNvPicPr>
          <p:nvPr/>
        </p:nvPicPr>
        <p:blipFill>
          <a:blip r:embed="rId7" cstate="print"/>
          <a:srcRect/>
          <a:stretch>
            <a:fillRect/>
          </a:stretch>
        </p:blipFill>
        <p:spPr bwMode="auto">
          <a:xfrm>
            <a:off x="27939329" y="40829630"/>
            <a:ext cx="2495550" cy="1885950"/>
          </a:xfrm>
          <a:prstGeom prst="rect">
            <a:avLst/>
          </a:prstGeom>
          <a:noFill/>
          <a:ln w="9525">
            <a:noFill/>
            <a:miter lim="800000"/>
            <a:headEnd/>
            <a:tailEnd/>
          </a:ln>
        </p:spPr>
      </p:pic>
      <p:sp>
        <p:nvSpPr>
          <p:cNvPr id="3074" name="AutoShape 2" descr="https://www.portalacademico.unifei.edu.br/files/imgCursos/ME04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3076" name="AutoShape 4" descr="https://www.portalacademico.unifei.edu.br/files/imgCursos/ME04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3077" name="Picture 5" descr="C:\Users\Marcelos\Google Drive\Itajubá_2013\SBPMat_2013\ME049.jpg"/>
          <p:cNvPicPr>
            <a:picLocks noChangeAspect="1" noChangeArrowheads="1"/>
          </p:cNvPicPr>
          <p:nvPr/>
        </p:nvPicPr>
        <p:blipFill>
          <a:blip r:embed="rId8" cstate="print"/>
          <a:srcRect/>
          <a:stretch>
            <a:fillRect/>
          </a:stretch>
        </p:blipFill>
        <p:spPr bwMode="auto">
          <a:xfrm>
            <a:off x="432273" y="0"/>
            <a:ext cx="3816649" cy="3704395"/>
          </a:xfrm>
          <a:prstGeom prst="rect">
            <a:avLst/>
          </a:prstGeom>
          <a:noFill/>
        </p:spPr>
      </p:pic>
      <p:pic>
        <p:nvPicPr>
          <p:cNvPr id="3078" name="Picture 6" descr="C:\Users\Marcelos\Google Drive\Itajubá_2013\SBPMat_2013\LOGOCENTENARIO.jpg"/>
          <p:cNvPicPr>
            <a:picLocks noChangeAspect="1" noChangeArrowheads="1"/>
          </p:cNvPicPr>
          <p:nvPr/>
        </p:nvPicPr>
        <p:blipFill>
          <a:blip r:embed="rId9" cstate="print"/>
          <a:srcRect/>
          <a:stretch>
            <a:fillRect/>
          </a:stretch>
        </p:blipFill>
        <p:spPr bwMode="auto">
          <a:xfrm>
            <a:off x="29667521" y="0"/>
            <a:ext cx="2448272" cy="5182176"/>
          </a:xfrm>
          <a:prstGeom prst="rect">
            <a:avLst/>
          </a:prstGeom>
          <a:noFill/>
        </p:spPr>
      </p:pic>
      <p:sp>
        <p:nvSpPr>
          <p:cNvPr id="3083" name="AutoShape 11" descr="https://docs.google.com/viewer?attid=0.2&amp;pid=gmail&amp;thid=1415167c08ca35bd&amp;url=https%3A%2F%2Fmail.google.com%2Fmail%2Fu%2F0%2F%3Fui%3D2%26ik%3D17befef3a3%26view%3Datt%26th%3D1415167c08ca35bd%26attid%3D0.2%26disp%3Dsafe%26realattid%3Df_hlziaai41%26zw&amp;docid=7524d1fac63719cf3c681d0139a0ffad%7C0ce4764394fc4d1e302268e0855300c2&amp;a=bi&amp;pagenumber=1&amp;w=8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55" name="Text Box 91"/>
          <p:cNvSpPr/>
          <p:nvPr/>
        </p:nvSpPr>
        <p:spPr>
          <a:xfrm>
            <a:off x="16706081" y="12937238"/>
            <a:ext cx="3901494" cy="92551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spAutoFit/>
          </a:bodyPr>
          <a:lstStyle/>
          <a:p>
            <a:r>
              <a:rPr lang="fr-FR" sz="5400" dirty="0">
                <a:solidFill>
                  <a:srgbClr val="000066"/>
                </a:solidFill>
                <a:latin typeface="Times New Roman" pitchFamily="18" charset="0"/>
                <a:ea typeface="Lucida Sans Unicode" pitchFamily="34" charset="0"/>
                <a:cs typeface="Tahoma" pitchFamily="34" charset="0"/>
              </a:rPr>
              <a:t> </a:t>
            </a:r>
            <a:r>
              <a:rPr lang="fr-FR" sz="5400" dirty="0" smtClean="0">
                <a:solidFill>
                  <a:srgbClr val="FF0000"/>
                </a:solidFill>
                <a:latin typeface="Times New Roman" pitchFamily="18" charset="0"/>
                <a:ea typeface="Lucida Sans Unicode" pitchFamily="34" charset="0"/>
                <a:cs typeface="Tahoma" pitchFamily="34" charset="0"/>
              </a:rPr>
              <a:t>IV.  Analysis</a:t>
            </a:r>
            <a:endParaRPr lang="fr-FR" sz="5400" dirty="0">
              <a:solidFill>
                <a:srgbClr val="FF0000"/>
              </a:solidFill>
              <a:latin typeface="Times New Roman" pitchFamily="18" charset="0"/>
              <a:ea typeface="Lucida Sans Unicode" pitchFamily="34" charset="0"/>
              <a:cs typeface="Tahoma" pitchFamily="34" charset="0"/>
            </a:endParaRPr>
          </a:p>
        </p:txBody>
      </p:sp>
      <p:sp>
        <p:nvSpPr>
          <p:cNvPr id="56" name="CaixaDeTexto 55"/>
          <p:cNvSpPr txBox="1"/>
          <p:nvPr/>
        </p:nvSpPr>
        <p:spPr>
          <a:xfrm>
            <a:off x="16614119" y="33376924"/>
            <a:ext cx="15193688" cy="2292935"/>
          </a:xfrm>
          <a:prstGeom prst="rect">
            <a:avLst/>
          </a:prstGeom>
          <a:noFill/>
        </p:spPr>
        <p:txBody>
          <a:bodyPr wrap="square" rtlCol="0">
            <a:spAutoFit/>
          </a:bodyPr>
          <a:lstStyle/>
          <a:p>
            <a:pPr algn="just"/>
            <a:endParaRPr lang="pt-BR" sz="2600" b="1" dirty="0" smtClean="0">
              <a:solidFill>
                <a:srgbClr val="00B050"/>
              </a:solidFill>
            </a:endParaRPr>
          </a:p>
          <a:p>
            <a:pPr algn="just">
              <a:lnSpc>
                <a:spcPct val="150000"/>
              </a:lnSpc>
              <a:buFont typeface="Wingdings" pitchFamily="2" charset="2"/>
              <a:buChar char="ü"/>
            </a:pPr>
            <a:r>
              <a:rPr lang="pt-BR" sz="2600" b="1" dirty="0" err="1" smtClean="0">
                <a:solidFill>
                  <a:schemeClr val="accent1"/>
                </a:solidFill>
              </a:rPr>
              <a:t>PbSnTe</a:t>
            </a:r>
            <a:r>
              <a:rPr lang="pt-BR" sz="2600" b="1" dirty="0" smtClean="0">
                <a:solidFill>
                  <a:schemeClr val="accent1"/>
                </a:solidFill>
              </a:rPr>
              <a:t> </a:t>
            </a:r>
            <a:r>
              <a:rPr lang="pt-BR" sz="2600" b="1" dirty="0" err="1" smtClean="0">
                <a:solidFill>
                  <a:schemeClr val="accent1"/>
                </a:solidFill>
              </a:rPr>
              <a:t>samples</a:t>
            </a:r>
            <a:r>
              <a:rPr lang="pt-BR" sz="2600" b="1" dirty="0" smtClean="0">
                <a:solidFill>
                  <a:schemeClr val="accent1"/>
                </a:solidFill>
              </a:rPr>
              <a:t> </a:t>
            </a:r>
            <a:r>
              <a:rPr lang="pt-BR" sz="2600" b="1" dirty="0" err="1" smtClean="0">
                <a:solidFill>
                  <a:schemeClr val="accent1"/>
                </a:solidFill>
              </a:rPr>
              <a:t>present</a:t>
            </a:r>
            <a:r>
              <a:rPr lang="pt-BR" sz="2600" b="1" dirty="0" smtClean="0">
                <a:solidFill>
                  <a:schemeClr val="accent1"/>
                </a:solidFill>
              </a:rPr>
              <a:t> negative </a:t>
            </a:r>
            <a:r>
              <a:rPr lang="pt-BR" sz="2600" b="1" dirty="0" err="1" smtClean="0">
                <a:solidFill>
                  <a:schemeClr val="accent1"/>
                </a:solidFill>
              </a:rPr>
              <a:t>photconductivity</a:t>
            </a:r>
            <a:r>
              <a:rPr lang="pt-BR" sz="2600" b="1" dirty="0" smtClean="0">
                <a:solidFill>
                  <a:schemeClr val="accent1"/>
                </a:solidFill>
              </a:rPr>
              <a:t> </a:t>
            </a:r>
            <a:r>
              <a:rPr lang="pt-BR" sz="2600" b="1" dirty="0" err="1" smtClean="0">
                <a:solidFill>
                  <a:schemeClr val="accent1"/>
                </a:solidFill>
              </a:rPr>
              <a:t>effect</a:t>
            </a:r>
            <a:endParaRPr lang="pt-BR" sz="2600" b="1" dirty="0" smtClean="0">
              <a:solidFill>
                <a:schemeClr val="accent1"/>
              </a:solidFill>
            </a:endParaRPr>
          </a:p>
          <a:p>
            <a:pPr algn="just">
              <a:lnSpc>
                <a:spcPct val="150000"/>
              </a:lnSpc>
              <a:buFont typeface="Wingdings" pitchFamily="2" charset="2"/>
              <a:buChar char="ü"/>
            </a:pPr>
            <a:r>
              <a:rPr lang="pt-BR" sz="2600" b="1" dirty="0" smtClean="0">
                <a:solidFill>
                  <a:schemeClr val="accent1"/>
                </a:solidFill>
              </a:rPr>
              <a:t>The NPC </a:t>
            </a:r>
            <a:r>
              <a:rPr lang="pt-BR" sz="2600" b="1" dirty="0" err="1" smtClean="0">
                <a:solidFill>
                  <a:schemeClr val="accent1"/>
                </a:solidFill>
              </a:rPr>
              <a:t>effect</a:t>
            </a:r>
            <a:r>
              <a:rPr lang="pt-BR" sz="2600" b="1" dirty="0" smtClean="0">
                <a:solidFill>
                  <a:schemeClr val="accent1"/>
                </a:solidFill>
              </a:rPr>
              <a:t> </a:t>
            </a:r>
            <a:r>
              <a:rPr lang="pt-BR" sz="2600" b="1" dirty="0" err="1" smtClean="0">
                <a:solidFill>
                  <a:schemeClr val="accent1"/>
                </a:solidFill>
              </a:rPr>
              <a:t>is</a:t>
            </a:r>
            <a:r>
              <a:rPr lang="pt-BR" sz="2600" b="1" dirty="0" smtClean="0">
                <a:solidFill>
                  <a:schemeClr val="accent1"/>
                </a:solidFill>
              </a:rPr>
              <a:t> </a:t>
            </a:r>
            <a:r>
              <a:rPr lang="pt-BR" sz="2600" b="1" dirty="0" err="1" smtClean="0">
                <a:solidFill>
                  <a:schemeClr val="accent1"/>
                </a:solidFill>
              </a:rPr>
              <a:t>caused</a:t>
            </a:r>
            <a:r>
              <a:rPr lang="pt-BR" sz="2600" b="1" dirty="0" smtClean="0">
                <a:solidFill>
                  <a:schemeClr val="accent1"/>
                </a:solidFill>
              </a:rPr>
              <a:t> </a:t>
            </a:r>
            <a:r>
              <a:rPr lang="pt-BR" sz="2600" b="1" dirty="0" err="1" smtClean="0">
                <a:solidFill>
                  <a:schemeClr val="accent1"/>
                </a:solidFill>
              </a:rPr>
              <a:t>due</a:t>
            </a:r>
            <a:r>
              <a:rPr lang="pt-BR" sz="2600" b="1" dirty="0" smtClean="0">
                <a:solidFill>
                  <a:schemeClr val="accent1"/>
                </a:solidFill>
              </a:rPr>
              <a:t> </a:t>
            </a:r>
            <a:r>
              <a:rPr lang="pt-BR" sz="2600" b="1" dirty="0" err="1" smtClean="0">
                <a:solidFill>
                  <a:schemeClr val="accent1"/>
                </a:solidFill>
              </a:rPr>
              <a:t>to</a:t>
            </a:r>
            <a:r>
              <a:rPr lang="pt-BR" sz="2600" b="1" dirty="0" smtClean="0">
                <a:solidFill>
                  <a:schemeClr val="accent1"/>
                </a:solidFill>
              </a:rPr>
              <a:t> </a:t>
            </a:r>
            <a:r>
              <a:rPr lang="pt-BR" sz="2600" b="1" dirty="0" err="1" smtClean="0">
                <a:solidFill>
                  <a:schemeClr val="accent1"/>
                </a:solidFill>
              </a:rPr>
              <a:t>the</a:t>
            </a:r>
            <a:r>
              <a:rPr lang="pt-BR" sz="2600" b="1" dirty="0" smtClean="0">
                <a:solidFill>
                  <a:schemeClr val="accent1"/>
                </a:solidFill>
              </a:rPr>
              <a:t> </a:t>
            </a:r>
            <a:r>
              <a:rPr lang="pt-BR" sz="2600" b="1" dirty="0" err="1" smtClean="0">
                <a:solidFill>
                  <a:schemeClr val="accent1"/>
                </a:solidFill>
              </a:rPr>
              <a:t>defect</a:t>
            </a:r>
            <a:r>
              <a:rPr lang="pt-BR" sz="2600" b="1" dirty="0" smtClean="0">
                <a:solidFill>
                  <a:schemeClr val="accent1"/>
                </a:solidFill>
              </a:rPr>
              <a:t> </a:t>
            </a:r>
            <a:r>
              <a:rPr lang="pt-BR" sz="2600" b="1" dirty="0" err="1" smtClean="0">
                <a:solidFill>
                  <a:schemeClr val="accent1"/>
                </a:solidFill>
              </a:rPr>
              <a:t>level</a:t>
            </a:r>
            <a:r>
              <a:rPr lang="pt-BR" sz="2600" b="1" dirty="0" smtClean="0">
                <a:solidFill>
                  <a:schemeClr val="accent1"/>
                </a:solidFill>
              </a:rPr>
              <a:t> </a:t>
            </a:r>
            <a:r>
              <a:rPr lang="pt-BR" sz="2600" b="1" dirty="0" err="1" smtClean="0">
                <a:solidFill>
                  <a:schemeClr val="accent1"/>
                </a:solidFill>
              </a:rPr>
              <a:t>present</a:t>
            </a:r>
            <a:r>
              <a:rPr lang="pt-BR" sz="2600" b="1" dirty="0" smtClean="0">
                <a:solidFill>
                  <a:schemeClr val="accent1"/>
                </a:solidFill>
              </a:rPr>
              <a:t> </a:t>
            </a:r>
            <a:r>
              <a:rPr lang="pt-BR" sz="2600" b="1" dirty="0" err="1" smtClean="0">
                <a:solidFill>
                  <a:schemeClr val="accent1"/>
                </a:solidFill>
              </a:rPr>
              <a:t>inside</a:t>
            </a:r>
            <a:r>
              <a:rPr lang="pt-BR" sz="2600" b="1" dirty="0" smtClean="0">
                <a:solidFill>
                  <a:schemeClr val="accent1"/>
                </a:solidFill>
              </a:rPr>
              <a:t> </a:t>
            </a:r>
            <a:r>
              <a:rPr lang="pt-BR" sz="2600" b="1" dirty="0" err="1" smtClean="0">
                <a:solidFill>
                  <a:schemeClr val="accent1"/>
                </a:solidFill>
              </a:rPr>
              <a:t>the</a:t>
            </a:r>
            <a:r>
              <a:rPr lang="pt-BR" sz="2600" b="1" dirty="0" smtClean="0">
                <a:solidFill>
                  <a:schemeClr val="accent1"/>
                </a:solidFill>
              </a:rPr>
              <a:t> </a:t>
            </a:r>
            <a:r>
              <a:rPr lang="pt-BR" sz="2600" b="1" dirty="0" err="1" smtClean="0">
                <a:solidFill>
                  <a:schemeClr val="accent1"/>
                </a:solidFill>
              </a:rPr>
              <a:t>band</a:t>
            </a:r>
            <a:r>
              <a:rPr lang="pt-BR" sz="2600" b="1" dirty="0" smtClean="0">
                <a:solidFill>
                  <a:schemeClr val="accent1"/>
                </a:solidFill>
              </a:rPr>
              <a:t>    gap</a:t>
            </a:r>
          </a:p>
          <a:p>
            <a:pPr algn="just">
              <a:lnSpc>
                <a:spcPct val="150000"/>
              </a:lnSpc>
              <a:buFont typeface="Wingdings" pitchFamily="2" charset="2"/>
              <a:buChar char="ü"/>
            </a:pPr>
            <a:r>
              <a:rPr lang="pt-BR" sz="2600" b="1" dirty="0" smtClean="0">
                <a:solidFill>
                  <a:schemeClr val="accent1"/>
                </a:solidFill>
              </a:rPr>
              <a:t>The </a:t>
            </a:r>
            <a:r>
              <a:rPr lang="pt-BR" sz="2600" b="1" dirty="0" err="1" smtClean="0">
                <a:solidFill>
                  <a:schemeClr val="accent1"/>
                </a:solidFill>
              </a:rPr>
              <a:t>sample</a:t>
            </a:r>
            <a:r>
              <a:rPr lang="pt-BR" sz="2600" b="1" dirty="0" smtClean="0">
                <a:solidFill>
                  <a:schemeClr val="accent1"/>
                </a:solidFill>
              </a:rPr>
              <a:t> </a:t>
            </a:r>
            <a:r>
              <a:rPr lang="pt-BR" sz="2600" b="1" dirty="0" err="1" smtClean="0">
                <a:solidFill>
                  <a:schemeClr val="accent1"/>
                </a:solidFill>
              </a:rPr>
              <a:t>also</a:t>
            </a:r>
            <a:r>
              <a:rPr lang="pt-BR" sz="2600" b="1" dirty="0" smtClean="0">
                <a:solidFill>
                  <a:schemeClr val="accent1"/>
                </a:solidFill>
              </a:rPr>
              <a:t> </a:t>
            </a:r>
            <a:r>
              <a:rPr lang="pt-BR" sz="2600" b="1" dirty="0" err="1" smtClean="0">
                <a:solidFill>
                  <a:schemeClr val="accent1"/>
                </a:solidFill>
              </a:rPr>
              <a:t>present</a:t>
            </a:r>
            <a:r>
              <a:rPr lang="pt-BR" sz="2600" b="1" dirty="0" smtClean="0">
                <a:solidFill>
                  <a:schemeClr val="accent1"/>
                </a:solidFill>
              </a:rPr>
              <a:t> </a:t>
            </a:r>
            <a:r>
              <a:rPr lang="pt-BR" sz="2600" b="1" dirty="0" err="1" smtClean="0">
                <a:solidFill>
                  <a:schemeClr val="accent1"/>
                </a:solidFill>
              </a:rPr>
              <a:t>the</a:t>
            </a:r>
            <a:r>
              <a:rPr lang="pt-BR" sz="2600" b="1" dirty="0" smtClean="0">
                <a:solidFill>
                  <a:schemeClr val="accent1"/>
                </a:solidFill>
              </a:rPr>
              <a:t> </a:t>
            </a:r>
            <a:r>
              <a:rPr lang="pt-BR" sz="2600" b="1" dirty="0" err="1" smtClean="0">
                <a:solidFill>
                  <a:schemeClr val="accent1"/>
                </a:solidFill>
              </a:rPr>
              <a:t>persistent</a:t>
            </a:r>
            <a:r>
              <a:rPr lang="pt-BR" sz="2600" b="1" dirty="0" smtClean="0">
                <a:solidFill>
                  <a:schemeClr val="accent1"/>
                </a:solidFill>
              </a:rPr>
              <a:t> </a:t>
            </a:r>
            <a:r>
              <a:rPr lang="pt-BR" sz="2600" b="1" dirty="0" err="1" smtClean="0">
                <a:solidFill>
                  <a:schemeClr val="accent1"/>
                </a:solidFill>
              </a:rPr>
              <a:t>photoconductivity</a:t>
            </a:r>
            <a:r>
              <a:rPr lang="pt-BR" sz="2600" b="1" dirty="0" smtClean="0">
                <a:solidFill>
                  <a:schemeClr val="accent1"/>
                </a:solidFill>
              </a:rPr>
              <a:t> </a:t>
            </a:r>
            <a:r>
              <a:rPr lang="pt-BR" sz="2600" b="1" dirty="0" err="1" smtClean="0">
                <a:solidFill>
                  <a:schemeClr val="accent1"/>
                </a:solidFill>
              </a:rPr>
              <a:t>effect</a:t>
            </a:r>
            <a:r>
              <a:rPr lang="pt-BR" sz="2600" b="1" dirty="0" smtClean="0">
                <a:solidFill>
                  <a:schemeClr val="accent1"/>
                </a:solidFill>
              </a:rPr>
              <a:t> </a:t>
            </a:r>
            <a:r>
              <a:rPr lang="pt-BR" sz="2600" b="1" dirty="0" err="1" smtClean="0">
                <a:solidFill>
                  <a:schemeClr val="accent1"/>
                </a:solidFill>
              </a:rPr>
              <a:t>also</a:t>
            </a:r>
            <a:r>
              <a:rPr lang="pt-BR" sz="2600" b="1" dirty="0" smtClean="0">
                <a:solidFill>
                  <a:schemeClr val="accent1"/>
                </a:solidFill>
              </a:rPr>
              <a:t> </a:t>
            </a:r>
            <a:r>
              <a:rPr lang="pt-BR" sz="2600" b="1" dirty="0" err="1" smtClean="0">
                <a:solidFill>
                  <a:schemeClr val="accent1"/>
                </a:solidFill>
              </a:rPr>
              <a:t>due</a:t>
            </a:r>
            <a:r>
              <a:rPr lang="pt-BR" sz="2600" b="1" dirty="0" smtClean="0">
                <a:solidFill>
                  <a:schemeClr val="accent1"/>
                </a:solidFill>
              </a:rPr>
              <a:t> </a:t>
            </a:r>
            <a:r>
              <a:rPr lang="pt-BR" sz="2600" b="1" dirty="0" err="1" smtClean="0">
                <a:solidFill>
                  <a:schemeClr val="accent1"/>
                </a:solidFill>
              </a:rPr>
              <a:t>to</a:t>
            </a:r>
            <a:r>
              <a:rPr lang="pt-BR" sz="2600" b="1" dirty="0" smtClean="0">
                <a:solidFill>
                  <a:schemeClr val="accent1"/>
                </a:solidFill>
              </a:rPr>
              <a:t> </a:t>
            </a:r>
            <a:r>
              <a:rPr lang="pt-BR" sz="2600" b="1" dirty="0" err="1" smtClean="0">
                <a:solidFill>
                  <a:schemeClr val="accent1"/>
                </a:solidFill>
              </a:rPr>
              <a:t>the</a:t>
            </a:r>
            <a:r>
              <a:rPr lang="pt-BR" sz="2600" b="1" dirty="0" smtClean="0">
                <a:solidFill>
                  <a:schemeClr val="accent1"/>
                </a:solidFill>
              </a:rPr>
              <a:t> </a:t>
            </a:r>
            <a:r>
              <a:rPr lang="pt-BR" sz="2600" b="1" dirty="0" err="1" smtClean="0">
                <a:solidFill>
                  <a:schemeClr val="accent1"/>
                </a:solidFill>
              </a:rPr>
              <a:t>defect</a:t>
            </a:r>
            <a:r>
              <a:rPr lang="pt-BR" sz="2600" b="1" dirty="0" smtClean="0">
                <a:solidFill>
                  <a:schemeClr val="accent1"/>
                </a:solidFill>
              </a:rPr>
              <a:t> </a:t>
            </a:r>
            <a:r>
              <a:rPr lang="pt-BR" sz="2600" b="1" dirty="0" err="1" smtClean="0">
                <a:solidFill>
                  <a:schemeClr val="accent1"/>
                </a:solidFill>
              </a:rPr>
              <a:t>level</a:t>
            </a:r>
            <a:r>
              <a:rPr lang="pt-BR" sz="2600" b="1" dirty="0" smtClean="0">
                <a:solidFill>
                  <a:schemeClr val="accent1"/>
                </a:solidFill>
              </a:rPr>
              <a:t>.</a:t>
            </a:r>
            <a:endParaRPr lang="pt-BR" sz="3600" b="1" dirty="0" smtClean="0">
              <a:solidFill>
                <a:schemeClr val="accent1"/>
              </a:solidFill>
            </a:endParaRPr>
          </a:p>
        </p:txBody>
      </p:sp>
      <p:pic>
        <p:nvPicPr>
          <p:cNvPr id="1032" name="Picture 8" descr="https://portalacademico.unifei.edu.br/files/imgCursos/Logo_PGF.png"/>
          <p:cNvPicPr>
            <a:picLocks noChangeAspect="1" noChangeArrowheads="1"/>
          </p:cNvPicPr>
          <p:nvPr/>
        </p:nvPicPr>
        <p:blipFill>
          <a:blip r:embed="rId10" cstate="print"/>
          <a:srcRect/>
          <a:stretch>
            <a:fillRect/>
          </a:stretch>
        </p:blipFill>
        <p:spPr bwMode="auto">
          <a:xfrm>
            <a:off x="432273" y="3789771"/>
            <a:ext cx="3810000" cy="1266826"/>
          </a:xfrm>
          <a:prstGeom prst="rect">
            <a:avLst/>
          </a:prstGeom>
          <a:noFill/>
        </p:spPr>
      </p:pic>
      <p:pic>
        <p:nvPicPr>
          <p:cNvPr id="1026" name="Picture 2" descr="C:\Users\marcelos\Dropbox\Projeto - Mestrado\Artigo\PRB\Fig1.jp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921032" y="19299238"/>
            <a:ext cx="9892593" cy="5380001"/>
          </a:xfrm>
          <a:prstGeom prst="rect">
            <a:avLst/>
          </a:prstGeom>
          <a:noFill/>
          <a:extLst>
            <a:ext uri="{909E8E84-426E-40DD-AFC4-6F175D3DCCD1}">
              <a14:hiddenFill xmlns="" xmlns:a14="http://schemas.microsoft.com/office/drawing/2010/main">
                <a:solidFill>
                  <a:srgbClr val="FFFFFF"/>
                </a:solidFill>
              </a14:hiddenFill>
            </a:ext>
          </a:extLst>
        </p:spPr>
      </p:pic>
      <p:sp>
        <p:nvSpPr>
          <p:cNvPr id="46" name="CaixaDeTexto 56"/>
          <p:cNvSpPr txBox="1">
            <a:spLocks noChangeArrowheads="1"/>
          </p:cNvSpPr>
          <p:nvPr/>
        </p:nvSpPr>
        <p:spPr bwMode="auto">
          <a:xfrm>
            <a:off x="10453754" y="18904933"/>
            <a:ext cx="5115379" cy="2508379"/>
          </a:xfrm>
          <a:prstGeom prst="rect">
            <a:avLst/>
          </a:prstGeom>
          <a:noFill/>
          <a:ln w="9525">
            <a:noFill/>
            <a:miter lim="800000"/>
            <a:headEnd/>
            <a:tailEnd/>
          </a:ln>
        </p:spPr>
        <p:txBody>
          <a:bodyPr wrap="square">
            <a:spAutoFit/>
          </a:bodyPr>
          <a:lstStyle/>
          <a:p>
            <a:pPr algn="just"/>
            <a:r>
              <a:rPr lang="en-US" sz="2500" dirty="0" smtClean="0">
                <a:latin typeface="Times New Roman" panose="02020603050405020304" pitchFamily="18" charset="0"/>
                <a:cs typeface="Times New Roman" panose="02020603050405020304" pitchFamily="18" charset="0"/>
              </a:rPr>
              <a:t>Figure 1. </a:t>
            </a:r>
            <a:r>
              <a:rPr lang="en-US" sz="2500" dirty="0"/>
              <a:t>Atomic force microscopy image of (111) Pb</a:t>
            </a:r>
            <a:r>
              <a:rPr lang="en-US" sz="2500" baseline="-25000" dirty="0"/>
              <a:t>0,56</a:t>
            </a:r>
            <a:r>
              <a:rPr lang="en-US" sz="2500" dirty="0"/>
              <a:t>Sn</a:t>
            </a:r>
            <a:r>
              <a:rPr lang="en-US" sz="2500" baseline="-25000" dirty="0"/>
              <a:t>0.44</a:t>
            </a:r>
            <a:r>
              <a:rPr lang="en-US" sz="2500" dirty="0"/>
              <a:t>Te, 1 </a:t>
            </a:r>
            <a:r>
              <a:rPr lang="en-US" sz="2500" dirty="0" err="1" smtClean="0"/>
              <a:t>μm</a:t>
            </a:r>
            <a:r>
              <a:rPr lang="en-US" sz="2500" dirty="0" smtClean="0"/>
              <a:t> thick </a:t>
            </a:r>
            <a:r>
              <a:rPr lang="en-US" sz="2500" dirty="0"/>
              <a:t>epitaxial film. This image of (10x10) μm</a:t>
            </a:r>
            <a:r>
              <a:rPr lang="en-US" sz="2500" baseline="30000" dirty="0"/>
              <a:t>2</a:t>
            </a:r>
            <a:r>
              <a:rPr lang="en-US" sz="2500" dirty="0"/>
              <a:t> shows that voids still prevail in the sample surface morphology. </a:t>
            </a:r>
            <a:r>
              <a:rPr lang="en-US" sz="3200" dirty="0" smtClean="0">
                <a:latin typeface="Times New Roman" panose="02020603050405020304" pitchFamily="18" charset="0"/>
                <a:cs typeface="Times New Roman" panose="02020603050405020304" pitchFamily="18" charset="0"/>
              </a:rPr>
              <a:t>.</a:t>
            </a:r>
            <a:endParaRPr lang="pt-BR" sz="32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 xmlns:a14="http://schemas.microsoft.com/office/drawing/2010/main" Requires="a14">
          <p:sp>
            <p:nvSpPr>
              <p:cNvPr id="52" name="CaixaDeTexto 56"/>
              <p:cNvSpPr txBox="1">
                <a:spLocks noChangeArrowheads="1"/>
              </p:cNvSpPr>
              <p:nvPr/>
            </p:nvSpPr>
            <p:spPr bwMode="auto">
              <a:xfrm>
                <a:off x="1552747" y="37064621"/>
                <a:ext cx="13857189" cy="2282291"/>
              </a:xfrm>
              <a:prstGeom prst="rect">
                <a:avLst/>
              </a:prstGeom>
              <a:noFill/>
              <a:ln w="9525">
                <a:noFill/>
                <a:miter lim="800000"/>
                <a:headEnd/>
                <a:tailEnd/>
              </a:ln>
            </p:spPr>
            <p:txBody>
              <a:bodyPr wrap="square">
                <a:spAutoFit/>
              </a:bodyPr>
              <a:lstStyle/>
              <a:p>
                <a:pPr algn="just"/>
                <a:r>
                  <a:rPr lang="en-US" sz="2500" dirty="0" smtClean="0">
                    <a:latin typeface="Times New Roman" panose="02020603050405020304" pitchFamily="18" charset="0"/>
                    <a:cs typeface="Times New Roman" panose="02020603050405020304" pitchFamily="18" charset="0"/>
                  </a:rPr>
                  <a:t>Figure 3. </a:t>
                </a:r>
                <a:r>
                  <a:rPr lang="en-US" sz="2500" dirty="0"/>
                  <a:t>Time dependence of the normalized photoconductivity </a:t>
                </a:r>
                <a14:m>
                  <m:oMath xmlns:m="http://schemas.openxmlformats.org/officeDocument/2006/math">
                    <m:d>
                      <m:dPr>
                        <m:ctrlPr>
                          <a:rPr lang="pt-BR" sz="2500" i="1"/>
                        </m:ctrlPr>
                      </m:dPr>
                      <m:e>
                        <m:sSub>
                          <m:sSubPr>
                            <m:ctrlPr>
                              <a:rPr lang="pt-BR" sz="2500" i="1"/>
                            </m:ctrlPr>
                          </m:sSubPr>
                          <m:e>
                            <m:r>
                              <a:rPr lang="pt-BR" sz="2500" i="1"/>
                              <m:t>𝜎</m:t>
                            </m:r>
                          </m:e>
                          <m:sub>
                            <m:r>
                              <a:rPr lang="pt-BR" sz="2500" i="1"/>
                              <m:t>𝑁</m:t>
                            </m:r>
                          </m:sub>
                        </m:sSub>
                        <m:r>
                          <a:rPr lang="en-US" sz="2500" i="1"/>
                          <m:t>=</m:t>
                        </m:r>
                        <m:f>
                          <m:fPr>
                            <m:ctrlPr>
                              <a:rPr lang="pt-BR" sz="2500" i="1"/>
                            </m:ctrlPr>
                          </m:fPr>
                          <m:num>
                            <m:sSub>
                              <m:sSubPr>
                                <m:ctrlPr>
                                  <a:rPr lang="pt-BR" sz="2500" i="1"/>
                                </m:ctrlPr>
                              </m:sSubPr>
                              <m:e>
                                <m:r>
                                  <a:rPr lang="pt-BR" sz="2500" i="1"/>
                                  <m:t>𝜎</m:t>
                                </m:r>
                              </m:e>
                              <m:sub>
                                <m:r>
                                  <a:rPr lang="pt-BR" sz="2500" i="1"/>
                                  <m:t>𝑙𝑖𝑔</m:t>
                                </m:r>
                                <m:r>
                                  <a:rPr lang="en-US" sz="2500" i="1"/>
                                  <m:t>h</m:t>
                                </m:r>
                                <m:r>
                                  <a:rPr lang="pt-BR" sz="2500" i="1"/>
                                  <m:t>𝑡</m:t>
                                </m:r>
                              </m:sub>
                            </m:sSub>
                          </m:num>
                          <m:den>
                            <m:sSub>
                              <m:sSubPr>
                                <m:ctrlPr>
                                  <a:rPr lang="pt-BR" sz="2500" i="1"/>
                                </m:ctrlPr>
                              </m:sSubPr>
                              <m:e>
                                <m:r>
                                  <a:rPr lang="pt-BR" sz="2500" i="1"/>
                                  <m:t>𝜎</m:t>
                                </m:r>
                              </m:e>
                              <m:sub>
                                <m:r>
                                  <a:rPr lang="pt-BR" sz="2500" i="1"/>
                                  <m:t>𝑑𝑎𝑟𝑘</m:t>
                                </m:r>
                              </m:sub>
                            </m:sSub>
                          </m:den>
                        </m:f>
                      </m:e>
                    </m:d>
                  </m:oMath>
                </a14:m>
                <a:r>
                  <a:rPr lang="en-US" sz="2500" dirty="0"/>
                  <a:t> for Pb</a:t>
                </a:r>
                <a:r>
                  <a:rPr lang="en-US" sz="2500" baseline="-25000" dirty="0"/>
                  <a:t>0.6</a:t>
                </a:r>
                <a:r>
                  <a:rPr lang="en-US" sz="2500" dirty="0"/>
                  <a:t>Sn</a:t>
                </a:r>
                <a:r>
                  <a:rPr lang="en-US" sz="2500" baseline="-25000" dirty="0"/>
                  <a:t>0.44</a:t>
                </a:r>
                <a:r>
                  <a:rPr lang="en-US" sz="2500" dirty="0"/>
                  <a:t>Te film in the temperature range of 85 – 300K under illumination. The inset exhibits the buildup and decay at 300K and 100K, under illumination and dark conditions (see the arrows for LED off). (b) The values of </a:t>
                </a:r>
                <a14:m>
                  <m:oMath xmlns:m="http://schemas.openxmlformats.org/officeDocument/2006/math">
                    <m:sSub>
                      <m:sSubPr>
                        <m:ctrlPr>
                          <a:rPr lang="pt-BR" sz="2500" i="1"/>
                        </m:ctrlPr>
                      </m:sSubPr>
                      <m:e>
                        <m:r>
                          <a:rPr lang="pt-BR" sz="2500" i="1"/>
                          <m:t>𝜌</m:t>
                        </m:r>
                      </m:e>
                      <m:sub>
                        <m:r>
                          <a:rPr lang="pt-BR" sz="2500" i="1"/>
                          <m:t>𝑁</m:t>
                        </m:r>
                      </m:sub>
                    </m:sSub>
                    <m:r>
                      <a:rPr lang="en-US" sz="2500" i="1"/>
                      <m:t>=1/</m:t>
                    </m:r>
                    <m:sSub>
                      <m:sSubPr>
                        <m:ctrlPr>
                          <a:rPr lang="pt-BR" sz="2500" i="1"/>
                        </m:ctrlPr>
                      </m:sSubPr>
                      <m:e>
                        <m:r>
                          <a:rPr lang="pt-BR" sz="2500" i="1"/>
                          <m:t>𝜎</m:t>
                        </m:r>
                      </m:e>
                      <m:sub>
                        <m:r>
                          <a:rPr lang="pt-BR" sz="2500" i="1"/>
                          <m:t>𝑁</m:t>
                        </m:r>
                      </m:sub>
                    </m:sSub>
                  </m:oMath>
                </a14:m>
                <a:r>
                  <a:rPr lang="en-US" sz="2500" dirty="0"/>
                  <a:t> for the temperatures presented in (a) when the illumination is removed revealing the effect of persistent photoconductivity.</a:t>
                </a:r>
                <a:endParaRPr lang="pt-BR" sz="2500" dirty="0"/>
              </a:p>
            </p:txBody>
          </p:sp>
        </mc:Choice>
        <mc:Fallback>
          <p:sp>
            <p:nvSpPr>
              <p:cNvPr id="52" name="CaixaDeTexto 56"/>
              <p:cNvSpPr txBox="1">
                <a:spLocks noRot="1" noChangeAspect="1" noMove="1" noResize="1" noEditPoints="1" noAdjustHandles="1" noChangeArrowheads="1" noChangeShapeType="1" noTextEdit="1"/>
              </p:cNvSpPr>
              <p:nvPr/>
            </p:nvSpPr>
            <p:spPr bwMode="auto">
              <a:xfrm>
                <a:off x="1552747" y="37064621"/>
                <a:ext cx="13857189" cy="2282291"/>
              </a:xfrm>
              <a:prstGeom prst="rect">
                <a:avLst/>
              </a:prstGeom>
              <a:blipFill rotWithShape="1">
                <a:blip r:embed="rId12" cstate="print"/>
                <a:stretch>
                  <a:fillRect l="-748" r="-704" b="-5333"/>
                </a:stretch>
              </a:blipFill>
              <a:ln w="9525">
                <a:noFill/>
                <a:miter lim="800000"/>
                <a:headEnd/>
                <a:tailEnd/>
              </a:ln>
            </p:spPr>
            <p:txBody>
              <a:bodyPr/>
              <a:lstStyle/>
              <a:p>
                <a:r>
                  <a:rPr lang="pt-BR">
                    <a:noFill/>
                  </a:rPr>
                  <a:t> </a:t>
                </a:r>
              </a:p>
            </p:txBody>
          </p:sp>
        </mc:Fallback>
      </mc:AlternateContent>
      <p:pic>
        <p:nvPicPr>
          <p:cNvPr id="16" name="Picture 5" descr="C:\Users\marcelos\Dropbox\Projeto - Mestrado\Artigo\PRB\Fig4.jp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23125758" y="13264894"/>
            <a:ext cx="8702003" cy="5220465"/>
          </a:xfrm>
          <a:prstGeom prst="rect">
            <a:avLst/>
          </a:prstGeom>
          <a:noFill/>
          <a:extLst>
            <a:ext uri="{909E8E84-426E-40DD-AFC4-6F175D3DCCD1}">
              <a14:hiddenFill xmlns="" xmlns:a14="http://schemas.microsoft.com/office/drawing/2010/main">
                <a:solidFill>
                  <a:srgbClr val="FFFFFF"/>
                </a:solidFill>
              </a14:hiddenFill>
            </a:ext>
          </a:extLst>
        </p:spPr>
      </p:pic>
      <mc:AlternateContent xmlns:mc="http://schemas.openxmlformats.org/markup-compatibility/2006">
        <mc:Choice xmlns="" xmlns:a14="http://schemas.microsoft.com/office/drawing/2010/main" Requires="a14">
          <p:sp>
            <p:nvSpPr>
              <p:cNvPr id="17" name="CaixaDeTexto 16"/>
              <p:cNvSpPr txBox="1"/>
              <p:nvPr/>
            </p:nvSpPr>
            <p:spPr>
              <a:xfrm>
                <a:off x="16898704" y="14359934"/>
                <a:ext cx="5746497" cy="4226093"/>
              </a:xfrm>
              <a:prstGeom prst="rect">
                <a:avLst/>
              </a:prstGeom>
              <a:noFill/>
            </p:spPr>
            <p:txBody>
              <a:bodyPr wrap="square" rtlCol="0">
                <a:spAutoFit/>
              </a:bodyPr>
              <a:lstStyle/>
              <a:p>
                <a:pPr algn="just"/>
                <a14:m>
                  <m:oMath xmlns:m="http://schemas.openxmlformats.org/officeDocument/2006/math">
                    <m:r>
                      <a:rPr lang="en-US" i="1">
                        <a:latin typeface="Cambria Math"/>
                      </a:rPr>
                      <m:t>∆</m:t>
                    </m:r>
                    <m:r>
                      <a:rPr lang="en-US" i="1">
                        <a:latin typeface="Cambria Math"/>
                      </a:rPr>
                      <m:t>𝑝</m:t>
                    </m:r>
                    <m:r>
                      <a:rPr lang="en-US" i="1">
                        <a:latin typeface="Cambria Math"/>
                      </a:rPr>
                      <m:t>=∆</m:t>
                    </m:r>
                    <m:r>
                      <a:rPr lang="en-US" i="1">
                        <a:latin typeface="Cambria Math"/>
                      </a:rPr>
                      <m:t>𝑛</m:t>
                    </m:r>
                    <m:r>
                      <a:rPr lang="en-US" i="1">
                        <a:latin typeface="Cambria Math"/>
                      </a:rPr>
                      <m:t>+</m:t>
                    </m:r>
                    <m:sSub>
                      <m:sSubPr>
                        <m:ctrlPr>
                          <a:rPr lang="pt-BR" i="1">
                            <a:latin typeface="Cambria Math"/>
                          </a:rPr>
                        </m:ctrlPr>
                      </m:sSubPr>
                      <m:e>
                        <m:r>
                          <a:rPr lang="en-US" i="1">
                            <a:latin typeface="Cambria Math"/>
                          </a:rPr>
                          <m:t>∆</m:t>
                        </m:r>
                        <m:r>
                          <a:rPr lang="en-US" i="1">
                            <a:latin typeface="Cambria Math"/>
                          </a:rPr>
                          <m:t>𝑛</m:t>
                        </m:r>
                      </m:e>
                      <m:sub>
                        <m:r>
                          <a:rPr lang="en-US" i="1">
                            <a:latin typeface="Cambria Math"/>
                          </a:rPr>
                          <m:t>𝑑</m:t>
                        </m:r>
                      </m:sub>
                    </m:sSub>
                  </m:oMath>
                </a14:m>
                <a:r>
                  <a:rPr lang="pt-BR" i="1" dirty="0" smtClean="0"/>
                  <a:t/>
                </a:r>
                <a:r>
                  <a:rPr lang="pt-BR" dirty="0" smtClean="0"/>
                  <a:t>(1)</a:t>
                </a:r>
              </a:p>
              <a:p>
                <a:pPr algn="just"/>
                <a:endParaRPr lang="pt-BR" i="1" dirty="0" smtClean="0"/>
              </a:p>
              <a:p>
                <a14:m>
                  <m:oMath xmlns:m="http://schemas.openxmlformats.org/officeDocument/2006/math">
                    <m:r>
                      <a:rPr lang="en-US" i="1">
                        <a:latin typeface="Cambria Math"/>
                      </a:rPr>
                      <m:t>∆</m:t>
                    </m:r>
                    <m:r>
                      <a:rPr lang="en-US" i="1">
                        <a:latin typeface="Cambria Math"/>
                      </a:rPr>
                      <m:t>𝜎</m:t>
                    </m:r>
                    <m:r>
                      <a:rPr lang="en-US" i="1">
                        <a:latin typeface="Cambria Math"/>
                      </a:rPr>
                      <m:t>=</m:t>
                    </m:r>
                    <m:r>
                      <a:rPr lang="en-US" i="1">
                        <a:latin typeface="Cambria Math"/>
                      </a:rPr>
                      <m:t>𝑒</m:t>
                    </m:r>
                    <m:r>
                      <a:rPr lang="en-US" i="1">
                        <a:latin typeface="Cambria Math"/>
                      </a:rPr>
                      <m:t>(</m:t>
                    </m:r>
                    <m:sSub>
                      <m:sSubPr>
                        <m:ctrlPr>
                          <a:rPr lang="pt-BR" i="1">
                            <a:latin typeface="Cambria Math"/>
                          </a:rPr>
                        </m:ctrlPr>
                      </m:sSubPr>
                      <m:e>
                        <m:r>
                          <a:rPr lang="en-US" i="1">
                            <a:latin typeface="Cambria Math"/>
                          </a:rPr>
                          <m:t>𝜇</m:t>
                        </m:r>
                      </m:e>
                      <m:sub>
                        <m:r>
                          <a:rPr lang="en-US" i="1">
                            <a:latin typeface="Cambria Math"/>
                          </a:rPr>
                          <m:t>𝑛</m:t>
                        </m:r>
                      </m:sub>
                    </m:sSub>
                    <m:r>
                      <a:rPr lang="en-US" i="1">
                        <a:latin typeface="Cambria Math"/>
                      </a:rPr>
                      <m:t>∆</m:t>
                    </m:r>
                    <m:r>
                      <a:rPr lang="en-US" i="1">
                        <a:latin typeface="Cambria Math"/>
                      </a:rPr>
                      <m:t>𝑛</m:t>
                    </m:r>
                    <m:r>
                      <a:rPr lang="en-US" i="1">
                        <a:latin typeface="Cambria Math"/>
                      </a:rPr>
                      <m:t>+</m:t>
                    </m:r>
                    <m:sSub>
                      <m:sSubPr>
                        <m:ctrlPr>
                          <a:rPr lang="pt-BR" i="1">
                            <a:latin typeface="Cambria Math"/>
                          </a:rPr>
                        </m:ctrlPr>
                      </m:sSubPr>
                      <m:e>
                        <m:r>
                          <a:rPr lang="en-US" i="1">
                            <a:latin typeface="Cambria Math"/>
                          </a:rPr>
                          <m:t>𝜇</m:t>
                        </m:r>
                      </m:e>
                      <m:sub>
                        <m:r>
                          <a:rPr lang="en-US" i="1">
                            <a:latin typeface="Cambria Math"/>
                          </a:rPr>
                          <m:t>𝑝</m:t>
                        </m:r>
                      </m:sub>
                    </m:sSub>
                    <m:r>
                      <a:rPr lang="en-US" i="1">
                        <a:latin typeface="Cambria Math"/>
                      </a:rPr>
                      <m:t>∆</m:t>
                    </m:r>
                    <m:r>
                      <a:rPr lang="en-US" i="1">
                        <a:latin typeface="Cambria Math"/>
                      </a:rPr>
                      <m:t>𝑝</m:t>
                    </m:r>
                    <m:r>
                      <a:rPr lang="en-US" i="1">
                        <a:latin typeface="Cambria Math"/>
                      </a:rPr>
                      <m:t>)</m:t>
                    </m:r>
                  </m:oMath>
                </a14:m>
                <a:r>
                  <a:rPr lang="en-US" dirty="0"/>
                  <a:t/>
                </a:r>
                <a:r>
                  <a:rPr lang="en-US" dirty="0" smtClean="0"/>
                  <a:t>                                              (2)</a:t>
                </a:r>
              </a:p>
              <a:p>
                <a:endParaRPr lang="pt-BR" i="1" dirty="0" smtClean="0"/>
              </a:p>
              <a:p>
                <a14:m>
                  <m:oMath xmlns:m="http://schemas.openxmlformats.org/officeDocument/2006/math">
                    <m:sSub>
                      <m:sSubPr>
                        <m:ctrlPr>
                          <a:rPr lang="pt-BR" i="1">
                            <a:latin typeface="Cambria Math"/>
                          </a:rPr>
                        </m:ctrlPr>
                      </m:sSubPr>
                      <m:e>
                        <m:r>
                          <a:rPr lang="en-US" i="1">
                            <a:latin typeface="Cambria Math"/>
                          </a:rPr>
                          <m:t>𝑟</m:t>
                        </m:r>
                      </m:e>
                      <m:sub>
                        <m:r>
                          <a:rPr lang="en-US" i="1">
                            <a:latin typeface="Cambria Math"/>
                          </a:rPr>
                          <m:t>𝑑𝑣</m:t>
                        </m:r>
                      </m:sub>
                    </m:sSub>
                    <m:r>
                      <a:rPr lang="en-US" i="1">
                        <a:latin typeface="Cambria Math"/>
                      </a:rPr>
                      <m:t>=</m:t>
                    </m:r>
                    <m:r>
                      <a:rPr lang="en-US" i="1">
                        <a:latin typeface="Cambria Math"/>
                      </a:rPr>
                      <m:t>𝑝</m:t>
                    </m:r>
                    <m:sSub>
                      <m:sSubPr>
                        <m:ctrlPr>
                          <a:rPr lang="pt-BR" i="1">
                            <a:latin typeface="Cambria Math"/>
                          </a:rPr>
                        </m:ctrlPr>
                      </m:sSubPr>
                      <m:e>
                        <m:r>
                          <a:rPr lang="en-US" i="1">
                            <a:latin typeface="Cambria Math"/>
                          </a:rPr>
                          <m:t>𝑛</m:t>
                        </m:r>
                      </m:e>
                      <m:sub>
                        <m:r>
                          <a:rPr lang="en-US" i="1">
                            <a:latin typeface="Cambria Math"/>
                          </a:rPr>
                          <m:t>𝑑</m:t>
                        </m:r>
                      </m:sub>
                    </m:sSub>
                    <m:r>
                      <a:rPr lang="en-US" i="1">
                        <a:latin typeface="Cambria Math"/>
                      </a:rPr>
                      <m:t>𝑣</m:t>
                    </m:r>
                    <m:sSub>
                      <m:sSubPr>
                        <m:ctrlPr>
                          <a:rPr lang="pt-BR" i="1">
                            <a:latin typeface="Cambria Math"/>
                          </a:rPr>
                        </m:ctrlPr>
                      </m:sSubPr>
                      <m:e>
                        <m:r>
                          <a:rPr lang="en-US" i="1">
                            <a:latin typeface="Cambria Math"/>
                          </a:rPr>
                          <m:t>𝑆</m:t>
                        </m:r>
                      </m:e>
                      <m:sub>
                        <m:r>
                          <a:rPr lang="en-US" i="1">
                            <a:latin typeface="Cambria Math"/>
                          </a:rPr>
                          <m:t>𝑝</m:t>
                        </m:r>
                      </m:sub>
                    </m:sSub>
                  </m:oMath>
                </a14:m>
                <a:r>
                  <a:rPr lang="en-US" dirty="0"/>
                  <a:t/>
                </a:r>
                <a:r>
                  <a:rPr lang="en-US" dirty="0" smtClean="0"/>
                  <a:t>                       (3)</a:t>
                </a:r>
                <a:endParaRPr lang="pt-BR" dirty="0"/>
              </a:p>
              <a:p>
                <a:r>
                  <a:rPr lang="en-US" dirty="0"/>
                  <a:t> </a:t>
                </a:r>
                <a:endParaRPr lang="pt-BR" dirty="0"/>
              </a:p>
              <a:p>
                <a14:m>
                  <m:oMath xmlns:m="http://schemas.openxmlformats.org/officeDocument/2006/math">
                    <m:sSub>
                      <m:sSubPr>
                        <m:ctrlPr>
                          <a:rPr lang="pt-BR" i="1">
                            <a:latin typeface="Cambria Math"/>
                          </a:rPr>
                        </m:ctrlPr>
                      </m:sSubPr>
                      <m:e>
                        <m:r>
                          <a:rPr lang="en-US" i="1">
                            <a:latin typeface="Cambria Math"/>
                          </a:rPr>
                          <m:t>𝑟</m:t>
                        </m:r>
                      </m:e>
                      <m:sub>
                        <m:r>
                          <a:rPr lang="en-US" i="1">
                            <a:latin typeface="Cambria Math"/>
                          </a:rPr>
                          <m:t>𝑐𝑑</m:t>
                        </m:r>
                      </m:sub>
                    </m:sSub>
                    <m:r>
                      <a:rPr lang="en-US" i="1">
                        <a:latin typeface="Cambria Math"/>
                      </a:rPr>
                      <m:t>=</m:t>
                    </m:r>
                    <m:r>
                      <a:rPr lang="en-US" i="1">
                        <a:latin typeface="Cambria Math"/>
                      </a:rPr>
                      <m:t>𝑛</m:t>
                    </m:r>
                    <m:r>
                      <a:rPr lang="en-US" i="1">
                        <a:latin typeface="Cambria Math"/>
                      </a:rPr>
                      <m:t>(</m:t>
                    </m:r>
                    <m:sSub>
                      <m:sSubPr>
                        <m:ctrlPr>
                          <a:rPr lang="pt-BR" i="1">
                            <a:latin typeface="Cambria Math"/>
                          </a:rPr>
                        </m:ctrlPr>
                      </m:sSubPr>
                      <m:e>
                        <m:r>
                          <a:rPr lang="en-US" i="1">
                            <a:latin typeface="Cambria Math"/>
                          </a:rPr>
                          <m:t>𝑁</m:t>
                        </m:r>
                      </m:e>
                      <m:sub>
                        <m:r>
                          <a:rPr lang="en-US" i="1">
                            <a:latin typeface="Cambria Math"/>
                          </a:rPr>
                          <m:t>𝑑</m:t>
                        </m:r>
                      </m:sub>
                    </m:sSub>
                    <m:r>
                      <a:rPr lang="en-US" i="1">
                        <a:latin typeface="Cambria Math"/>
                      </a:rPr>
                      <m:t>−</m:t>
                    </m:r>
                    <m:sSub>
                      <m:sSubPr>
                        <m:ctrlPr>
                          <a:rPr lang="pt-BR" i="1">
                            <a:latin typeface="Cambria Math"/>
                          </a:rPr>
                        </m:ctrlPr>
                      </m:sSubPr>
                      <m:e>
                        <m:r>
                          <a:rPr lang="en-US" i="1">
                            <a:latin typeface="Cambria Math"/>
                          </a:rPr>
                          <m:t>𝑛</m:t>
                        </m:r>
                      </m:e>
                      <m:sub>
                        <m:r>
                          <a:rPr lang="en-US" i="1">
                            <a:latin typeface="Cambria Math"/>
                          </a:rPr>
                          <m:t>𝑑</m:t>
                        </m:r>
                      </m:sub>
                    </m:sSub>
                    <m:r>
                      <a:rPr lang="en-US" i="1">
                        <a:latin typeface="Cambria Math"/>
                      </a:rPr>
                      <m:t>)</m:t>
                    </m:r>
                    <m:r>
                      <a:rPr lang="en-US" i="1">
                        <a:latin typeface="Cambria Math"/>
                      </a:rPr>
                      <m:t>𝑣</m:t>
                    </m:r>
                    <m:sSub>
                      <m:sSubPr>
                        <m:ctrlPr>
                          <a:rPr lang="pt-BR" i="1">
                            <a:latin typeface="Cambria Math"/>
                          </a:rPr>
                        </m:ctrlPr>
                      </m:sSubPr>
                      <m:e>
                        <m:r>
                          <a:rPr lang="en-US" i="1">
                            <a:latin typeface="Cambria Math"/>
                          </a:rPr>
                          <m:t>𝑆</m:t>
                        </m:r>
                      </m:e>
                      <m:sub>
                        <m:r>
                          <a:rPr lang="en-US" i="1">
                            <a:latin typeface="Cambria Math"/>
                          </a:rPr>
                          <m:t>𝑛</m:t>
                        </m:r>
                      </m:sub>
                    </m:sSub>
                  </m:oMath>
                </a14:m>
                <a:r>
                  <a:rPr lang="en-US" dirty="0"/>
                  <a:t/>
                </a:r>
                <a:r>
                  <a:rPr lang="en-US" dirty="0" smtClean="0"/>
                  <a:t>               (4)</a:t>
                </a:r>
                <a:endParaRPr lang="pt-BR" dirty="0"/>
              </a:p>
              <a:p>
                <a:r>
                  <a:rPr lang="en-US" dirty="0"/>
                  <a:t> </a:t>
                </a:r>
                <a:endParaRPr lang="pt-BR" dirty="0"/>
              </a:p>
              <a:p>
                <a14:m>
                  <m:oMath xmlns:m="http://schemas.openxmlformats.org/officeDocument/2006/math">
                    <m:sSub>
                      <m:sSubPr>
                        <m:ctrlPr>
                          <a:rPr lang="pt-BR" i="1">
                            <a:latin typeface="Cambria Math"/>
                          </a:rPr>
                        </m:ctrlPr>
                      </m:sSubPr>
                      <m:e>
                        <m:r>
                          <a:rPr lang="en-US" i="1">
                            <a:latin typeface="Cambria Math"/>
                          </a:rPr>
                          <m:t>𝑔</m:t>
                        </m:r>
                      </m:e>
                      <m:sub>
                        <m:r>
                          <a:rPr lang="en-US" i="1">
                            <a:latin typeface="Cambria Math"/>
                          </a:rPr>
                          <m:t>𝑣𝑑</m:t>
                        </m:r>
                      </m:sub>
                    </m:sSub>
                    <m:r>
                      <a:rPr lang="en-US" i="1">
                        <a:latin typeface="Cambria Math"/>
                      </a:rPr>
                      <m:t>=(</m:t>
                    </m:r>
                    <m:sSub>
                      <m:sSubPr>
                        <m:ctrlPr>
                          <a:rPr lang="pt-BR" i="1">
                            <a:latin typeface="Cambria Math"/>
                          </a:rPr>
                        </m:ctrlPr>
                      </m:sSubPr>
                      <m:e>
                        <m:r>
                          <a:rPr lang="en-US" i="1">
                            <a:latin typeface="Cambria Math"/>
                          </a:rPr>
                          <m:t>𝑁</m:t>
                        </m:r>
                      </m:e>
                      <m:sub>
                        <m:r>
                          <a:rPr lang="en-US" i="1">
                            <a:latin typeface="Cambria Math"/>
                          </a:rPr>
                          <m:t>𝑑</m:t>
                        </m:r>
                      </m:sub>
                    </m:sSub>
                    <m:r>
                      <a:rPr lang="en-US" i="1">
                        <a:latin typeface="Cambria Math"/>
                      </a:rPr>
                      <m:t>−</m:t>
                    </m:r>
                    <m:sSub>
                      <m:sSubPr>
                        <m:ctrlPr>
                          <a:rPr lang="pt-BR" i="1">
                            <a:latin typeface="Cambria Math"/>
                          </a:rPr>
                        </m:ctrlPr>
                      </m:sSubPr>
                      <m:e>
                        <m:r>
                          <a:rPr lang="en-US" i="1">
                            <a:latin typeface="Cambria Math"/>
                          </a:rPr>
                          <m:t>𝑛</m:t>
                        </m:r>
                      </m:e>
                      <m:sub>
                        <m:r>
                          <a:rPr lang="en-US" i="1">
                            <a:latin typeface="Cambria Math"/>
                          </a:rPr>
                          <m:t>𝑑</m:t>
                        </m:r>
                      </m:sub>
                    </m:sSub>
                    <m:r>
                      <a:rPr lang="en-US" i="1">
                        <a:latin typeface="Cambria Math"/>
                      </a:rPr>
                      <m:t>)</m:t>
                    </m:r>
                    <m:sSub>
                      <m:sSubPr>
                        <m:ctrlPr>
                          <a:rPr lang="pt-BR" i="1">
                            <a:latin typeface="Cambria Math"/>
                          </a:rPr>
                        </m:ctrlPr>
                      </m:sSubPr>
                      <m:e>
                        <m:r>
                          <a:rPr lang="en-US" i="1">
                            <a:latin typeface="Cambria Math"/>
                          </a:rPr>
                          <m:t>𝑁</m:t>
                        </m:r>
                      </m:e>
                      <m:sub>
                        <m:r>
                          <a:rPr lang="en-US" i="1">
                            <a:latin typeface="Cambria Math"/>
                          </a:rPr>
                          <m:t>𝑣</m:t>
                        </m:r>
                      </m:sub>
                    </m:sSub>
                    <m:r>
                      <a:rPr lang="en-US" i="1">
                        <a:latin typeface="Cambria Math"/>
                      </a:rPr>
                      <m:t>𝑣</m:t>
                    </m:r>
                    <m:sSub>
                      <m:sSubPr>
                        <m:ctrlPr>
                          <a:rPr lang="pt-BR" i="1">
                            <a:latin typeface="Cambria Math"/>
                          </a:rPr>
                        </m:ctrlPr>
                      </m:sSubPr>
                      <m:e>
                        <m:r>
                          <a:rPr lang="en-US" i="1">
                            <a:latin typeface="Cambria Math"/>
                          </a:rPr>
                          <m:t>𝑆</m:t>
                        </m:r>
                      </m:e>
                      <m:sub>
                        <m:r>
                          <a:rPr lang="en-US" i="1">
                            <a:latin typeface="Cambria Math"/>
                          </a:rPr>
                          <m:t>𝑝</m:t>
                        </m:r>
                      </m:sub>
                    </m:sSub>
                    <m:r>
                      <m:rPr>
                        <m:sty m:val="p"/>
                      </m:rPr>
                      <a:rPr lang="en-US">
                        <a:latin typeface="Cambria Math"/>
                      </a:rPr>
                      <m:t>exp</m:t>
                    </m:r>
                    <m:r>
                      <a:rPr lang="en-US" i="1">
                        <a:latin typeface="Cambria Math"/>
                      </a:rPr>
                      <m:t>(−</m:t>
                    </m:r>
                    <m:f>
                      <m:fPr>
                        <m:ctrlPr>
                          <a:rPr lang="pt-BR" i="1">
                            <a:latin typeface="Cambria Math"/>
                          </a:rPr>
                        </m:ctrlPr>
                      </m:fPr>
                      <m:num>
                        <m:sSub>
                          <m:sSubPr>
                            <m:ctrlPr>
                              <a:rPr lang="pt-BR" i="1">
                                <a:latin typeface="Cambria Math"/>
                              </a:rPr>
                            </m:ctrlPr>
                          </m:sSubPr>
                          <m:e>
                            <m:r>
                              <a:rPr lang="en-US" i="1">
                                <a:latin typeface="Cambria Math"/>
                              </a:rPr>
                              <m:t>𝐸</m:t>
                            </m:r>
                          </m:e>
                          <m:sub>
                            <m:r>
                              <a:rPr lang="en-US" i="1">
                                <a:latin typeface="Cambria Math"/>
                              </a:rPr>
                              <m:t>𝑔</m:t>
                            </m:r>
                          </m:sub>
                        </m:sSub>
                        <m:r>
                          <a:rPr lang="en-US" i="1">
                            <a:latin typeface="Cambria Math"/>
                          </a:rPr>
                          <m:t>−</m:t>
                        </m:r>
                        <m:sSub>
                          <m:sSubPr>
                            <m:ctrlPr>
                              <a:rPr lang="pt-BR" i="1">
                                <a:latin typeface="Cambria Math"/>
                              </a:rPr>
                            </m:ctrlPr>
                          </m:sSubPr>
                          <m:e>
                            <m:r>
                              <a:rPr lang="en-US" i="1">
                                <a:latin typeface="Cambria Math"/>
                              </a:rPr>
                              <m:t>𝜀</m:t>
                            </m:r>
                          </m:e>
                          <m:sub>
                            <m:r>
                              <a:rPr lang="en-US" i="1">
                                <a:latin typeface="Cambria Math"/>
                              </a:rPr>
                              <m:t>𝑑</m:t>
                            </m:r>
                          </m:sub>
                        </m:sSub>
                      </m:num>
                      <m:den>
                        <m:sSub>
                          <m:sSubPr>
                            <m:ctrlPr>
                              <a:rPr lang="pt-BR" i="1">
                                <a:latin typeface="Cambria Math"/>
                              </a:rPr>
                            </m:ctrlPr>
                          </m:sSubPr>
                          <m:e>
                            <m:r>
                              <a:rPr lang="pt-BR" i="1">
                                <a:latin typeface="Cambria Math"/>
                              </a:rPr>
                              <m:t>𝑘</m:t>
                            </m:r>
                          </m:e>
                          <m:sub>
                            <m:r>
                              <a:rPr lang="pt-BR" i="1">
                                <a:latin typeface="Cambria Math"/>
                              </a:rPr>
                              <m:t>𝐵</m:t>
                            </m:r>
                          </m:sub>
                        </m:sSub>
                        <m:r>
                          <a:rPr lang="pt-BR" i="1">
                            <a:latin typeface="Cambria Math"/>
                          </a:rPr>
                          <m:t>𝑇</m:t>
                        </m:r>
                      </m:den>
                    </m:f>
                    <m:r>
                      <a:rPr lang="en-US" i="1">
                        <a:latin typeface="Cambria Math"/>
                      </a:rPr>
                      <m:t>)</m:t>
                    </m:r>
                  </m:oMath>
                </a14:m>
                <a:r>
                  <a:rPr lang="en-US" dirty="0"/>
                  <a:t/>
                </a:r>
                <a:r>
                  <a:rPr lang="en-US" dirty="0" smtClean="0"/>
                  <a:t>                 (5)</a:t>
                </a:r>
                <a:endParaRPr lang="pt-BR" dirty="0"/>
              </a:p>
              <a:p>
                <a:r>
                  <a:rPr lang="en-US" dirty="0"/>
                  <a:t> </a:t>
                </a:r>
                <a:endParaRPr lang="pt-BR" dirty="0"/>
              </a:p>
              <a:p>
                <a14:m>
                  <m:oMath xmlns:m="http://schemas.openxmlformats.org/officeDocument/2006/math">
                    <m:sSub>
                      <m:sSubPr>
                        <m:ctrlPr>
                          <a:rPr lang="pt-BR" i="1">
                            <a:latin typeface="Cambria Math"/>
                          </a:rPr>
                        </m:ctrlPr>
                      </m:sSubPr>
                      <m:e>
                        <m:r>
                          <a:rPr lang="en-US" i="1">
                            <a:latin typeface="Cambria Math"/>
                          </a:rPr>
                          <m:t>𝑔</m:t>
                        </m:r>
                      </m:e>
                      <m:sub>
                        <m:r>
                          <a:rPr lang="en-US" i="1">
                            <a:latin typeface="Cambria Math"/>
                          </a:rPr>
                          <m:t>𝑑𝑐</m:t>
                        </m:r>
                      </m:sub>
                    </m:sSub>
                    <m:r>
                      <a:rPr lang="en-US" i="1">
                        <a:latin typeface="Cambria Math"/>
                      </a:rPr>
                      <m:t>=</m:t>
                    </m:r>
                    <m:sSub>
                      <m:sSubPr>
                        <m:ctrlPr>
                          <a:rPr lang="pt-BR" i="1">
                            <a:latin typeface="Cambria Math"/>
                          </a:rPr>
                        </m:ctrlPr>
                      </m:sSubPr>
                      <m:e>
                        <m:r>
                          <a:rPr lang="en-US" i="1">
                            <a:latin typeface="Cambria Math"/>
                          </a:rPr>
                          <m:t>𝑛</m:t>
                        </m:r>
                      </m:e>
                      <m:sub>
                        <m:r>
                          <a:rPr lang="en-US" i="1">
                            <a:latin typeface="Cambria Math"/>
                          </a:rPr>
                          <m:t>𝑑</m:t>
                        </m:r>
                      </m:sub>
                    </m:sSub>
                    <m:sSub>
                      <m:sSubPr>
                        <m:ctrlPr>
                          <a:rPr lang="pt-BR" i="1">
                            <a:latin typeface="Cambria Math"/>
                          </a:rPr>
                        </m:ctrlPr>
                      </m:sSubPr>
                      <m:e>
                        <m:r>
                          <a:rPr lang="en-US" i="1">
                            <a:latin typeface="Cambria Math"/>
                          </a:rPr>
                          <m:t>𝑁</m:t>
                        </m:r>
                      </m:e>
                      <m:sub>
                        <m:r>
                          <a:rPr lang="en-US" i="1">
                            <a:latin typeface="Cambria Math"/>
                          </a:rPr>
                          <m:t>𝑐</m:t>
                        </m:r>
                      </m:sub>
                    </m:sSub>
                    <m:r>
                      <a:rPr lang="en-US" i="1">
                        <a:latin typeface="Cambria Math"/>
                      </a:rPr>
                      <m:t>𝑣</m:t>
                    </m:r>
                    <m:sSub>
                      <m:sSubPr>
                        <m:ctrlPr>
                          <a:rPr lang="pt-BR" i="1">
                            <a:latin typeface="Cambria Math"/>
                          </a:rPr>
                        </m:ctrlPr>
                      </m:sSubPr>
                      <m:e>
                        <m:r>
                          <a:rPr lang="en-US" i="1">
                            <a:latin typeface="Cambria Math"/>
                          </a:rPr>
                          <m:t>𝑆</m:t>
                        </m:r>
                      </m:e>
                      <m:sub>
                        <m:r>
                          <a:rPr lang="en-US" i="1">
                            <a:latin typeface="Cambria Math"/>
                          </a:rPr>
                          <m:t>𝑛</m:t>
                        </m:r>
                      </m:sub>
                    </m:sSub>
                    <m:r>
                      <a:rPr lang="en-US">
                        <a:latin typeface="Cambria Math"/>
                      </a:rPr>
                      <m:t> </m:t>
                    </m:r>
                    <m:r>
                      <m:rPr>
                        <m:sty m:val="p"/>
                      </m:rPr>
                      <a:rPr lang="en-US">
                        <a:latin typeface="Cambria Math"/>
                      </a:rPr>
                      <m:t>exp</m:t>
                    </m:r>
                    <m:r>
                      <a:rPr lang="en-US" i="1">
                        <a:latin typeface="Cambria Math"/>
                      </a:rPr>
                      <m:t>(−</m:t>
                    </m:r>
                    <m:f>
                      <m:fPr>
                        <m:ctrlPr>
                          <a:rPr lang="pt-BR" i="1">
                            <a:latin typeface="Cambria Math"/>
                          </a:rPr>
                        </m:ctrlPr>
                      </m:fPr>
                      <m:num>
                        <m:sSub>
                          <m:sSubPr>
                            <m:ctrlPr>
                              <a:rPr lang="pt-BR" i="1">
                                <a:latin typeface="Cambria Math"/>
                              </a:rPr>
                            </m:ctrlPr>
                          </m:sSubPr>
                          <m:e>
                            <m:r>
                              <a:rPr lang="en-US" i="1">
                                <a:latin typeface="Cambria Math"/>
                              </a:rPr>
                              <m:t>𝜀</m:t>
                            </m:r>
                          </m:e>
                          <m:sub>
                            <m:r>
                              <a:rPr lang="en-US" i="1">
                                <a:latin typeface="Cambria Math"/>
                              </a:rPr>
                              <m:t>𝑑</m:t>
                            </m:r>
                          </m:sub>
                        </m:sSub>
                      </m:num>
                      <m:den>
                        <m:sSub>
                          <m:sSubPr>
                            <m:ctrlPr>
                              <a:rPr lang="pt-BR" i="1">
                                <a:latin typeface="Cambria Math"/>
                              </a:rPr>
                            </m:ctrlPr>
                          </m:sSubPr>
                          <m:e>
                            <m:r>
                              <a:rPr lang="pt-BR" i="1">
                                <a:latin typeface="Cambria Math"/>
                              </a:rPr>
                              <m:t>𝑘</m:t>
                            </m:r>
                          </m:e>
                          <m:sub>
                            <m:r>
                              <a:rPr lang="pt-BR" i="1">
                                <a:latin typeface="Cambria Math"/>
                              </a:rPr>
                              <m:t>𝐵</m:t>
                            </m:r>
                          </m:sub>
                        </m:sSub>
                        <m:r>
                          <a:rPr lang="pt-BR" i="1">
                            <a:latin typeface="Cambria Math"/>
                          </a:rPr>
                          <m:t>𝑇</m:t>
                        </m:r>
                      </m:den>
                    </m:f>
                    <m:r>
                      <a:rPr lang="en-US" i="1">
                        <a:latin typeface="Cambria Math"/>
                      </a:rPr>
                      <m:t>)</m:t>
                    </m:r>
                  </m:oMath>
                </a14:m>
                <a:r>
                  <a:rPr lang="en-US" dirty="0"/>
                  <a:t/>
                </a:r>
                <a:r>
                  <a:rPr lang="en-US" dirty="0" smtClean="0"/>
                  <a:t/>
                </a:r>
                <a:r>
                  <a:rPr lang="en-US" dirty="0"/>
                  <a:t>(8)</a:t>
                </a:r>
                <a:endParaRPr lang="pt-BR" dirty="0"/>
              </a:p>
              <a:p>
                <a:r>
                  <a:rPr lang="en-US" dirty="0"/>
                  <a:t> </a:t>
                </a:r>
                <a:endParaRPr lang="pt-BR" dirty="0"/>
              </a:p>
              <a:p>
                <a:endParaRPr lang="pt-BR" sz="2800" dirty="0"/>
              </a:p>
            </p:txBody>
          </p:sp>
        </mc:Choice>
        <mc:Fallback>
          <p:sp>
            <p:nvSpPr>
              <p:cNvPr id="17" name="CaixaDeTexto 16"/>
              <p:cNvSpPr txBox="1">
                <a:spLocks noRot="1" noChangeAspect="1" noMove="1" noResize="1" noEditPoints="1" noAdjustHandles="1" noChangeArrowheads="1" noChangeShapeType="1" noTextEdit="1"/>
              </p:cNvSpPr>
              <p:nvPr/>
            </p:nvSpPr>
            <p:spPr>
              <a:xfrm>
                <a:off x="16898704" y="14359934"/>
                <a:ext cx="5746497" cy="4226093"/>
              </a:xfrm>
              <a:prstGeom prst="rect">
                <a:avLst/>
              </a:prstGeom>
              <a:blipFill rotWithShape="1">
                <a:blip r:embed="rId14" cstate="print"/>
                <a:stretch>
                  <a:fillRect t="-722"/>
                </a:stretch>
              </a:blipFill>
            </p:spPr>
            <p:txBody>
              <a:bodyPr/>
              <a:lstStyle/>
              <a:p>
                <a:r>
                  <a:rPr lang="pt-BR">
                    <a:noFill/>
                  </a:rPr>
                  <a:t> </a:t>
                </a:r>
              </a:p>
            </p:txBody>
          </p:sp>
        </mc:Fallback>
      </mc:AlternateContent>
      <p:pic>
        <p:nvPicPr>
          <p:cNvPr id="18" name="Picture 6" descr="C:\Users\marcelos\Dropbox\Projeto - Mestrado\Artigo\PRB\Fig5.jpg"/>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16706081" y="19207002"/>
            <a:ext cx="7784219" cy="6860987"/>
          </a:xfrm>
          <a:prstGeom prst="rect">
            <a:avLst/>
          </a:prstGeom>
          <a:noFill/>
          <a:extLst>
            <a:ext uri="{909E8E84-426E-40DD-AFC4-6F175D3DCCD1}">
              <a14:hiddenFill xmlns="" xmlns:a14="http://schemas.microsoft.com/office/drawing/2010/main">
                <a:solidFill>
                  <a:srgbClr val="FFFFFF"/>
                </a:solidFill>
              </a14:hiddenFill>
            </a:ext>
          </a:extLst>
        </p:spPr>
      </p:pic>
      <p:pic>
        <p:nvPicPr>
          <p:cNvPr id="60" name="Picture 4"/>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24699357" y="19207002"/>
            <a:ext cx="6861999" cy="8831800"/>
          </a:xfrm>
          <a:prstGeom prst="rect">
            <a:avLst/>
          </a:prstGeom>
          <a:noFill/>
          <a:ln>
            <a:noFill/>
          </a:ln>
          <a:effectLst/>
          <a:extLst/>
        </p:spPr>
      </p:pic>
      <mc:AlternateContent xmlns:mc="http://schemas.openxmlformats.org/markup-compatibility/2006">
        <mc:Choice xmlns="" xmlns:a14="http://schemas.microsoft.com/office/drawing/2010/main" Requires="a14">
          <p:sp>
            <p:nvSpPr>
              <p:cNvPr id="62" name="CaixaDeTexto 56"/>
              <p:cNvSpPr txBox="1">
                <a:spLocks noChangeArrowheads="1"/>
              </p:cNvSpPr>
              <p:nvPr/>
            </p:nvSpPr>
            <p:spPr bwMode="auto">
              <a:xfrm>
                <a:off x="27130645" y="6265086"/>
                <a:ext cx="4915506" cy="2821863"/>
              </a:xfrm>
              <a:prstGeom prst="rect">
                <a:avLst/>
              </a:prstGeom>
              <a:noFill/>
              <a:ln w="9525">
                <a:noFill/>
                <a:miter lim="800000"/>
                <a:headEnd/>
                <a:tailEnd/>
              </a:ln>
            </p:spPr>
            <p:txBody>
              <a:bodyPr wrap="square">
                <a:spAutoFit/>
              </a:bodyPr>
              <a:lstStyle/>
              <a:p>
                <a:pPr algn="just"/>
                <a:r>
                  <a:rPr lang="en-US" sz="2500" dirty="0" smtClean="0">
                    <a:latin typeface="Times New Roman" panose="02020603050405020304" pitchFamily="18" charset="0"/>
                    <a:cs typeface="Times New Roman" panose="02020603050405020304" pitchFamily="18" charset="0"/>
                  </a:rPr>
                  <a:t>Figure 4. </a:t>
                </a:r>
                <a:r>
                  <a:rPr lang="en-US" sz="2500" dirty="0"/>
                  <a:t>(a) </a:t>
                </a:r>
                <a:r>
                  <a:rPr lang="en-US" sz="2500" dirty="0" smtClean="0"/>
                  <a:t>Plot </a:t>
                </a:r>
                <a:r>
                  <a:rPr lang="en-US" sz="2500" dirty="0"/>
                  <a:t>of </a:t>
                </a:r>
                <a14:m>
                  <m:oMath xmlns:m="http://schemas.openxmlformats.org/officeDocument/2006/math">
                    <m:r>
                      <m:rPr>
                        <m:sty m:val="p"/>
                      </m:rPr>
                      <a:rPr lang="pt-BR" sz="2500" b="0" i="0" smtClean="0">
                        <a:latin typeface="Cambria Math"/>
                      </a:rPr>
                      <m:t>ln</m:t>
                    </m:r>
                    <m:r>
                      <a:rPr lang="pt-BR" sz="2500" b="0" i="0" smtClean="0">
                        <a:latin typeface="Cambria Math"/>
                      </a:rPr>
                      <m:t>(</m:t>
                    </m:r>
                    <m:r>
                      <a:rPr lang="pt-BR" sz="2500" i="1"/>
                      <m:t>𝜏</m:t>
                    </m:r>
                  </m:oMath>
                </a14:m>
                <a:r>
                  <a:rPr lang="en-US" sz="2500" dirty="0" smtClean="0"/>
                  <a:t>)</a:t>
                </a:r>
                <a:r>
                  <a:rPr lang="en-US" sz="2500" dirty="0"/>
                  <a:t> as a function of  </a:t>
                </a:r>
                <a14:m>
                  <m:oMath xmlns:m="http://schemas.openxmlformats.org/officeDocument/2006/math">
                    <m:r>
                      <a:rPr lang="en-US" sz="2500" i="1"/>
                      <m:t>1/</m:t>
                    </m:r>
                    <m:sSub>
                      <m:sSubPr>
                        <m:ctrlPr>
                          <a:rPr lang="pt-BR" sz="2500" i="1"/>
                        </m:ctrlPr>
                      </m:sSubPr>
                      <m:e>
                        <m:r>
                          <a:rPr lang="pt-BR" sz="2500" i="1"/>
                          <m:t>𝑘</m:t>
                        </m:r>
                      </m:e>
                      <m:sub>
                        <m:r>
                          <a:rPr lang="pt-BR" sz="2500" i="1"/>
                          <m:t>𝐵</m:t>
                        </m:r>
                      </m:sub>
                    </m:sSub>
                    <m:r>
                      <a:rPr lang="pt-BR" sz="2500" i="1"/>
                      <m:t>𝑇</m:t>
                    </m:r>
                  </m:oMath>
                </a14:m>
                <a:r>
                  <a:rPr lang="en-US" sz="2500" dirty="0"/>
                  <a:t>. Inset: Thermal energy </a:t>
                </a:r>
                <a:r>
                  <a:rPr lang="en-US" sz="2500" i="1" dirty="0" err="1"/>
                  <a:t>k</a:t>
                </a:r>
                <a:r>
                  <a:rPr lang="en-US" sz="2500" i="1" baseline="-25000" dirty="0" err="1"/>
                  <a:t>B</a:t>
                </a:r>
                <a:r>
                  <a:rPr lang="en-US" sz="2500" i="1" dirty="0" err="1"/>
                  <a:t>T</a:t>
                </a:r>
                <a:r>
                  <a:rPr lang="en-US" sz="2500" dirty="0"/>
                  <a:t>, </a:t>
                </a:r>
                <a14:m>
                  <m:oMath xmlns:m="http://schemas.openxmlformats.org/officeDocument/2006/math">
                    <m:r>
                      <a:rPr lang="en-US" sz="2500" i="1"/>
                      <m:t>∆</m:t>
                    </m:r>
                    <m:r>
                      <a:rPr lang="en-US" sz="2500" i="1"/>
                      <m:t>𝐸</m:t>
                    </m:r>
                  </m:oMath>
                </a14:m>
                <a:r>
                  <a:rPr lang="en-US" sz="2500" dirty="0"/>
                  <a:t> the energy gap </a:t>
                </a:r>
                <a14:m>
                  <m:oMath xmlns:m="http://schemas.openxmlformats.org/officeDocument/2006/math">
                    <m:sSub>
                      <m:sSubPr>
                        <m:ctrlPr>
                          <a:rPr lang="pt-BR" sz="2500" i="1"/>
                        </m:ctrlPr>
                      </m:sSubPr>
                      <m:e>
                        <m:r>
                          <a:rPr lang="en-US" sz="2500" i="1"/>
                          <m:t>𝐸</m:t>
                        </m:r>
                      </m:e>
                      <m:sub>
                        <m:r>
                          <a:rPr lang="en-US" sz="2500" i="1"/>
                          <m:t>𝑔</m:t>
                        </m:r>
                      </m:sub>
                    </m:sSub>
                  </m:oMath>
                </a14:m>
                <a:r>
                  <a:rPr lang="en-US" sz="2500" dirty="0"/>
                  <a:t>. (b) and (c) schematic representation of the transitions taking in account the trap level (</a:t>
                </a:r>
                <a14:m>
                  <m:oMath xmlns:m="http://schemas.openxmlformats.org/officeDocument/2006/math">
                    <m:sSub>
                      <m:sSubPr>
                        <m:ctrlPr>
                          <a:rPr lang="pt-BR" sz="2500" i="1"/>
                        </m:ctrlPr>
                      </m:sSubPr>
                      <m:e>
                        <m:r>
                          <a:rPr lang="en-US" sz="2500" i="1"/>
                          <m:t>𝜀</m:t>
                        </m:r>
                      </m:e>
                      <m:sub>
                        <m:r>
                          <a:rPr lang="en-US" sz="2500" i="1"/>
                          <m:t>𝑑</m:t>
                        </m:r>
                      </m:sub>
                    </m:sSub>
                  </m:oMath>
                </a14:m>
                <a:r>
                  <a:rPr lang="en-US" sz="2500" dirty="0"/>
                  <a:t>)</a:t>
                </a:r>
                <a:r>
                  <a:rPr lang="en-US" sz="2500" dirty="0" smtClean="0"/>
                  <a:t>.</a:t>
                </a:r>
                <a:endParaRPr lang="pt-BR" sz="2500" dirty="0">
                  <a:latin typeface="Times New Roman" panose="02020603050405020304" pitchFamily="18" charset="0"/>
                  <a:cs typeface="Times New Roman" panose="02020603050405020304" pitchFamily="18" charset="0"/>
                </a:endParaRPr>
              </a:p>
            </p:txBody>
          </p:sp>
        </mc:Choice>
        <mc:Fallback>
          <p:sp>
            <p:nvSpPr>
              <p:cNvPr id="62" name="CaixaDeTexto 56"/>
              <p:cNvSpPr txBox="1">
                <a:spLocks noRot="1" noChangeAspect="1" noMove="1" noResize="1" noEditPoints="1" noAdjustHandles="1" noChangeArrowheads="1" noChangeShapeType="1" noTextEdit="1"/>
              </p:cNvSpPr>
              <p:nvPr/>
            </p:nvSpPr>
            <p:spPr bwMode="auto">
              <a:xfrm>
                <a:off x="27130645" y="6265086"/>
                <a:ext cx="4915506" cy="2821863"/>
              </a:xfrm>
              <a:prstGeom prst="rect">
                <a:avLst/>
              </a:prstGeom>
              <a:blipFill rotWithShape="1">
                <a:blip r:embed="rId17" cstate="print"/>
                <a:stretch>
                  <a:fillRect l="-2109" t="-1728" r="-1985" b="-4104"/>
                </a:stretch>
              </a:blipFill>
              <a:ln w="9525">
                <a:noFill/>
                <a:miter lim="800000"/>
                <a:headEnd/>
                <a:tailEnd/>
              </a:ln>
            </p:spPr>
            <p:txBody>
              <a:bodyPr/>
              <a:lstStyle/>
              <a:p>
                <a:r>
                  <a:rPr lang="pt-BR">
                    <a:noFill/>
                  </a:rPr>
                  <a:t> </a:t>
                </a:r>
              </a:p>
            </p:txBody>
          </p:sp>
        </mc:Fallback>
      </mc:AlternateContent>
      <p:pic>
        <p:nvPicPr>
          <p:cNvPr id="1031" name="Picture 7" descr="C:\Users\marcelos\Desktop\F2.jpg"/>
          <p:cNvPicPr>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9640640" y="21989238"/>
            <a:ext cx="6345361" cy="7930022"/>
          </a:xfrm>
          <a:prstGeom prst="rect">
            <a:avLst/>
          </a:prstGeom>
          <a:noFill/>
          <a:extLst>
            <a:ext uri="{909E8E84-426E-40DD-AFC4-6F175D3DCCD1}">
              <a14:hiddenFill xmlns="" xmlns:a14="http://schemas.microsoft.com/office/drawing/2010/main">
                <a:solidFill>
                  <a:srgbClr val="FFFFFF"/>
                </a:solidFill>
              </a14:hiddenFill>
            </a:ext>
          </a:extLst>
        </p:spPr>
      </p:pic>
      <p:sp>
        <p:nvSpPr>
          <p:cNvPr id="42" name="CaixaDeTexto 56"/>
          <p:cNvSpPr txBox="1">
            <a:spLocks noChangeArrowheads="1"/>
          </p:cNvSpPr>
          <p:nvPr/>
        </p:nvSpPr>
        <p:spPr bwMode="auto">
          <a:xfrm>
            <a:off x="4680745" y="25520764"/>
            <a:ext cx="5115379" cy="2400657"/>
          </a:xfrm>
          <a:prstGeom prst="rect">
            <a:avLst/>
          </a:prstGeom>
          <a:noFill/>
          <a:ln w="9525">
            <a:noFill/>
            <a:miter lim="800000"/>
            <a:headEnd/>
            <a:tailEnd/>
          </a:ln>
        </p:spPr>
        <p:txBody>
          <a:bodyPr wrap="square">
            <a:spAutoFit/>
          </a:bodyPr>
          <a:lstStyle/>
          <a:p>
            <a:pPr algn="just"/>
            <a:r>
              <a:rPr lang="en-US" sz="2500" dirty="0" smtClean="0">
                <a:latin typeface="Times New Roman" panose="02020603050405020304" pitchFamily="18" charset="0"/>
                <a:cs typeface="Times New Roman" panose="02020603050405020304" pitchFamily="18" charset="0"/>
              </a:rPr>
              <a:t>Figure 2. </a:t>
            </a:r>
            <a:r>
              <a:rPr lang="en-US" sz="2500" dirty="0" err="1" smtClean="0"/>
              <a:t>Fotoconductivity</a:t>
            </a:r>
            <a:r>
              <a:rPr lang="en-US" sz="2500" dirty="0" smtClean="0"/>
              <a:t> curves for an </a:t>
            </a:r>
            <a:r>
              <a:rPr lang="en-US" sz="2500" dirty="0" err="1" smtClean="0"/>
              <a:t>undoped</a:t>
            </a:r>
            <a:r>
              <a:rPr lang="en-US" sz="2500" dirty="0" smtClean="0"/>
              <a:t> </a:t>
            </a:r>
            <a:r>
              <a:rPr lang="en-US" sz="2500" dirty="0" err="1" smtClean="0"/>
              <a:t>PbTe</a:t>
            </a:r>
            <a:r>
              <a:rPr lang="en-US" sz="2500" dirty="0" smtClean="0"/>
              <a:t> film under blue and IR light illumination. The amplitude is positive, presenting the expected behavior for semiconductors.</a:t>
            </a:r>
            <a:endParaRPr lang="pt-BR" sz="32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 xmlns:a14="http://schemas.microsoft.com/office/drawing/2010/main" Requires="a14">
          <p:sp>
            <p:nvSpPr>
              <p:cNvPr id="43" name="CaixaDeTexto 56"/>
              <p:cNvSpPr txBox="1">
                <a:spLocks noChangeArrowheads="1"/>
              </p:cNvSpPr>
              <p:nvPr/>
            </p:nvSpPr>
            <p:spPr bwMode="auto">
              <a:xfrm>
                <a:off x="17441639" y="26525135"/>
                <a:ext cx="6267682" cy="2400657"/>
              </a:xfrm>
              <a:prstGeom prst="rect">
                <a:avLst/>
              </a:prstGeom>
              <a:noFill/>
              <a:ln w="9525">
                <a:noFill/>
                <a:miter lim="800000"/>
                <a:headEnd/>
                <a:tailEnd/>
              </a:ln>
            </p:spPr>
            <p:txBody>
              <a:bodyPr wrap="square">
                <a:spAutoFit/>
              </a:bodyPr>
              <a:lstStyle/>
              <a:p>
                <a:pPr algn="just"/>
                <a:r>
                  <a:rPr lang="en-US" sz="2500" dirty="0" smtClean="0">
                    <a:latin typeface="Times New Roman" panose="02020603050405020304" pitchFamily="18" charset="0"/>
                    <a:cs typeface="Times New Roman" panose="02020603050405020304" pitchFamily="18" charset="0"/>
                  </a:rPr>
                  <a:t>Figure 5. </a:t>
                </a:r>
                <a:r>
                  <a:rPr lang="en-US" sz="2500" dirty="0"/>
                  <a:t>(a) Hole concentration in dark conditions </a:t>
                </a:r>
                <a:r>
                  <a:rPr lang="en-US" sz="2500" dirty="0" smtClean="0"/>
                  <a:t>and </a:t>
                </a:r>
                <a:r>
                  <a:rPr lang="en-US" sz="2500" dirty="0"/>
                  <a:t>under </a:t>
                </a:r>
                <a:r>
                  <a:rPr lang="en-US" sz="2500" dirty="0" smtClean="0"/>
                  <a:t>illumination. </a:t>
                </a:r>
                <a:r>
                  <a:rPr lang="en-US" sz="2500" dirty="0"/>
                  <a:t>(b) Values for which the NPC amplitude, </a:t>
                </a:r>
                <a14:m>
                  <m:oMath xmlns:m="http://schemas.openxmlformats.org/officeDocument/2006/math">
                    <m:sSub>
                      <m:sSubPr>
                        <m:ctrlPr>
                          <a:rPr lang="pt-BR" sz="2500" i="1"/>
                        </m:ctrlPr>
                      </m:sSubPr>
                      <m:e>
                        <m:r>
                          <a:rPr lang="pt-BR" sz="2500" i="1"/>
                          <m:t>𝜎</m:t>
                        </m:r>
                      </m:e>
                      <m:sub>
                        <m:r>
                          <a:rPr lang="en-US" sz="2500" i="1"/>
                          <m:t>𝑚𝑖𝑛</m:t>
                        </m:r>
                      </m:sub>
                    </m:sSub>
                  </m:oMath>
                </a14:m>
                <a:r>
                  <a:rPr lang="en-US" sz="2500" dirty="0"/>
                  <a:t>, saturates. </a:t>
                </a:r>
                <a:r>
                  <a:rPr lang="en-US" sz="2500" dirty="0" smtClean="0"/>
                  <a:t>(</a:t>
                </a:r>
                <a:r>
                  <a:rPr lang="en-US" sz="2500" dirty="0"/>
                  <a:t>c) Experimental hole mobility measured under light and dark conditions for </a:t>
                </a:r>
                <a:r>
                  <a:rPr lang="en-US" sz="2500" i="1" dirty="0"/>
                  <a:t>T</a:t>
                </a:r>
                <a:r>
                  <a:rPr lang="en-US" sz="2500" dirty="0"/>
                  <a:t>=100 – 300 K. </a:t>
                </a:r>
                <a:endParaRPr lang="pt-BR" sz="2500" dirty="0">
                  <a:latin typeface="Times New Roman" panose="02020603050405020304" pitchFamily="18" charset="0"/>
                  <a:cs typeface="Times New Roman" panose="02020603050405020304" pitchFamily="18" charset="0"/>
                </a:endParaRPr>
              </a:p>
            </p:txBody>
          </p:sp>
        </mc:Choice>
        <mc:Fallback>
          <p:sp>
            <p:nvSpPr>
              <p:cNvPr id="43" name="CaixaDeTexto 56"/>
              <p:cNvSpPr txBox="1">
                <a:spLocks noRot="1" noChangeAspect="1" noMove="1" noResize="1" noEditPoints="1" noAdjustHandles="1" noChangeArrowheads="1" noChangeShapeType="1" noTextEdit="1"/>
              </p:cNvSpPr>
              <p:nvPr/>
            </p:nvSpPr>
            <p:spPr bwMode="auto">
              <a:xfrm>
                <a:off x="17441639" y="26525135"/>
                <a:ext cx="6267682" cy="2400657"/>
              </a:xfrm>
              <a:prstGeom prst="rect">
                <a:avLst/>
              </a:prstGeom>
              <a:blipFill rotWithShape="1">
                <a:blip r:embed="rId19" cstate="print"/>
                <a:stretch>
                  <a:fillRect l="-1556" t="-2030" r="-1654" b="-5076"/>
                </a:stretch>
              </a:blipFill>
              <a:ln w="9525">
                <a:noFill/>
                <a:miter lim="800000"/>
                <a:headEnd/>
                <a:tailEnd/>
              </a:ln>
            </p:spPr>
            <p:txBody>
              <a:bodyPr/>
              <a:lstStyle/>
              <a:p>
                <a:r>
                  <a:rPr lang="pt-BR">
                    <a:noFill/>
                  </a:rPr>
                  <a:t> </a:t>
                </a:r>
              </a:p>
            </p:txBody>
          </p:sp>
        </mc:Fallback>
      </mc:AlternateContent>
      <p:sp>
        <p:nvSpPr>
          <p:cNvPr id="44" name="CaixaDeTexto 56"/>
          <p:cNvSpPr txBox="1">
            <a:spLocks noChangeArrowheads="1"/>
          </p:cNvSpPr>
          <p:nvPr/>
        </p:nvSpPr>
        <p:spPr bwMode="auto">
          <a:xfrm>
            <a:off x="25293674" y="28254076"/>
            <a:ext cx="6267682" cy="1631216"/>
          </a:xfrm>
          <a:prstGeom prst="rect">
            <a:avLst/>
          </a:prstGeom>
          <a:noFill/>
          <a:ln w="9525">
            <a:noFill/>
            <a:miter lim="800000"/>
            <a:headEnd/>
            <a:tailEnd/>
          </a:ln>
        </p:spPr>
        <p:txBody>
          <a:bodyPr wrap="square">
            <a:spAutoFit/>
          </a:bodyPr>
          <a:lstStyle/>
          <a:p>
            <a:pPr algn="just"/>
            <a:r>
              <a:rPr lang="en-US" sz="2500" dirty="0" smtClean="0">
                <a:latin typeface="Times New Roman" panose="02020603050405020304" pitchFamily="18" charset="0"/>
                <a:cs typeface="Times New Roman" panose="02020603050405020304" pitchFamily="18" charset="0"/>
              </a:rPr>
              <a:t>Figure 7. </a:t>
            </a:r>
            <a:r>
              <a:rPr lang="pt-BR" sz="2500" dirty="0" err="1" smtClean="0"/>
              <a:t>Temperature</a:t>
            </a:r>
            <a:r>
              <a:rPr lang="pt-BR" sz="2500" dirty="0" smtClean="0"/>
              <a:t> </a:t>
            </a:r>
            <a:r>
              <a:rPr lang="pt-BR" sz="2500" dirty="0" err="1" smtClean="0"/>
              <a:t>dependence</a:t>
            </a:r>
            <a:r>
              <a:rPr lang="pt-BR" sz="2500" dirty="0" smtClean="0"/>
              <a:t> </a:t>
            </a:r>
            <a:r>
              <a:rPr lang="pt-BR" sz="2500" dirty="0" err="1" smtClean="0"/>
              <a:t>of</a:t>
            </a:r>
            <a:r>
              <a:rPr lang="pt-BR" sz="2500" dirty="0" smtClean="0"/>
              <a:t> </a:t>
            </a:r>
            <a:r>
              <a:rPr lang="pt-BR" sz="2500" dirty="0" err="1" smtClean="0"/>
              <a:t>the</a:t>
            </a:r>
            <a:r>
              <a:rPr lang="pt-BR" sz="2500" dirty="0" smtClean="0"/>
              <a:t> </a:t>
            </a:r>
            <a:r>
              <a:rPr lang="pt-BR" sz="2500" dirty="0" err="1" smtClean="0"/>
              <a:t>electrical</a:t>
            </a:r>
            <a:r>
              <a:rPr lang="pt-BR" sz="2500" dirty="0" smtClean="0"/>
              <a:t> </a:t>
            </a:r>
            <a:r>
              <a:rPr lang="pt-BR" sz="2500" dirty="0" err="1" smtClean="0"/>
              <a:t>resistivity</a:t>
            </a:r>
            <a:r>
              <a:rPr lang="pt-BR" sz="2500" dirty="0" smtClean="0"/>
              <a:t> for a </a:t>
            </a:r>
            <a:r>
              <a:rPr lang="en-US" sz="2500" dirty="0" smtClean="0"/>
              <a:t>Pb</a:t>
            </a:r>
            <a:r>
              <a:rPr lang="en-US" sz="2500" baseline="-25000" dirty="0" smtClean="0"/>
              <a:t>0,56</a:t>
            </a:r>
            <a:r>
              <a:rPr lang="en-US" sz="2500" dirty="0" smtClean="0"/>
              <a:t>Sn</a:t>
            </a:r>
            <a:r>
              <a:rPr lang="en-US" sz="2500" baseline="-25000" dirty="0" smtClean="0"/>
              <a:t>0.44</a:t>
            </a:r>
            <a:r>
              <a:rPr lang="en-US" sz="2500" dirty="0" smtClean="0"/>
              <a:t>Te film. At lower temperatures, </a:t>
            </a:r>
            <a:r>
              <a:rPr lang="en-US" sz="2500" i="1" dirty="0" smtClean="0"/>
              <a:t>T</a:t>
            </a:r>
            <a:r>
              <a:rPr lang="en-US" sz="2500" dirty="0" smtClean="0"/>
              <a:t>&lt;4K, the drop indicate a possible superconductor effect.</a:t>
            </a:r>
            <a:endParaRPr lang="pt-BR" sz="2500" dirty="0">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Padrão">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5688</TotalTime>
  <Words>601</Words>
  <Application>Microsoft Office PowerPoint</Application>
  <PresentationFormat>Personalizar</PresentationFormat>
  <Paragraphs>45</Paragraphs>
  <Slides>1</Slides>
  <Notes>1</Notes>
  <HiddenSlides>0</HiddenSlides>
  <MMClips>0</MMClips>
  <ScaleCrop>false</ScaleCrop>
  <HeadingPairs>
    <vt:vector size="4" baseType="variant">
      <vt:variant>
        <vt:lpstr>Tema</vt:lpstr>
      </vt:variant>
      <vt:variant>
        <vt:i4>1</vt:i4>
      </vt:variant>
      <vt:variant>
        <vt:lpstr>Títulos de slides</vt:lpstr>
      </vt:variant>
      <vt:variant>
        <vt:i4>1</vt:i4>
      </vt:variant>
    </vt:vector>
  </HeadingPairs>
  <TitlesOfParts>
    <vt:vector size="2" baseType="lpstr">
      <vt:lpstr>Padrão</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Usuario</dc:creator>
  <cp:lastModifiedBy>simone</cp:lastModifiedBy>
  <cp:revision>235</cp:revision>
  <dcterms:created xsi:type="dcterms:W3CDTF">2006-05-05T08:20:14Z</dcterms:created>
  <dcterms:modified xsi:type="dcterms:W3CDTF">2017-02-10T16:23:55Z</dcterms:modified>
</cp:coreProperties>
</file>