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424" r:id="rId4"/>
    <p:sldId id="501" r:id="rId5"/>
    <p:sldId id="500" r:id="rId6"/>
    <p:sldId id="503" r:id="rId7"/>
    <p:sldId id="502" r:id="rId8"/>
    <p:sldId id="504" r:id="rId9"/>
    <p:sldId id="505" r:id="rId10"/>
    <p:sldId id="436" r:id="rId11"/>
    <p:sldId id="441" r:id="rId12"/>
    <p:sldId id="508" r:id="rId13"/>
    <p:sldId id="507" r:id="rId14"/>
    <p:sldId id="509" r:id="rId15"/>
    <p:sldId id="506" r:id="rId16"/>
    <p:sldId id="511" r:id="rId17"/>
    <p:sldId id="510" r:id="rId18"/>
    <p:sldId id="488" r:id="rId19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>
    <p:extLst>
      <p:ext uri="{19B8F6BF-5375-455C-9EA6-DF929625EA0E}">
        <p15:presenceInfo xmlns:p15="http://schemas.microsoft.com/office/powerpoint/2012/main" userId="f62d81bda3a0d3e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DDFF"/>
    <a:srgbClr val="E7F6FF"/>
    <a:srgbClr val="CCECFF"/>
    <a:srgbClr val="FFCC66"/>
    <a:srgbClr val="FF33CC"/>
    <a:srgbClr val="FFFF00"/>
    <a:srgbClr val="FF99CC"/>
    <a:srgbClr val="FF7C80"/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71" d="100"/>
          <a:sy n="71" d="100"/>
        </p:scale>
        <p:origin x="32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02T21:37:50.486" idx="1">
    <p:pos x="10" y="10"/>
    <p:text/>
    <p:extLst>
      <p:ext uri="{C676402C-5697-4E1C-873F-D02D1690AC5C}">
        <p15:threadingInfo xmlns:p15="http://schemas.microsoft.com/office/powerpoint/2012/main" timeZoneBias="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02T21:37:50.486" idx="1">
    <p:pos x="10" y="10"/>
    <p:text/>
    <p:extLst>
      <p:ext uri="{C676402C-5697-4E1C-873F-D02D1690AC5C}">
        <p15:threadingInfo xmlns:p15="http://schemas.microsoft.com/office/powerpoint/2012/main" timeZoneBias="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25/01/2016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378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80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J8LNKB5R7W/3KEPGH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8JMKD3MGP8W/35MMLL8" TargetMode="External"/><Relationship Id="rId2" Type="http://schemas.openxmlformats.org/officeDocument/2006/relationships/hyperlink" Target="http://urlib.net/rep/8JMKD3MGP8W/3C9EP6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rlib.net/rep/8JMKD3MGP8W/35MMLL8!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c.sid.inpe.br/col/sid.inpe.br/mtc-m18/2012/07.12.18.08/doc/CCSDS%20650.0-M-2.pdf" TargetMode="External"/><Relationship Id="rId2" Type="http://schemas.openxmlformats.org/officeDocument/2006/relationships/hyperlink" Target="http://urlib.net/rep/8JMKD3MGP8W/3C9EP6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J8LNKB5R7W/3G2EKR5?ibiurl.language=pt-BR" TargetMode="External"/><Relationship Id="rId2" Type="http://schemas.openxmlformats.org/officeDocument/2006/relationships/hyperlink" Target="http://urlib.net/rep/LK47B6W/362SFKH?ibiurl.language=pt-B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.mit.edu/handle/www/purl-eval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rep/dc.ufscar.br/jander/1996/04.29.10.4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2"/>
              </a:rPr>
              <a:t>http://urlib.net/J8LNKB5R7W/3KEPGH8</a:t>
            </a:r>
            <a:endParaRPr lang="pt-BR" sz="3200" kern="0" dirty="0" smtClean="0">
              <a:solidFill>
                <a:srgbClr val="0070C0"/>
              </a:solidFill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400" i="0" kern="0" dirty="0" smtClean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 smtClean="0">
              <a:solidFill>
                <a:srgbClr val="0070C0"/>
              </a:solidFill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800" i="0" kern="0" dirty="0">
                <a:solidFill>
                  <a:srgbClr val="0070C0"/>
                </a:solidFill>
              </a:rPr>
              <a:t>50 anos da Biblioteca do </a:t>
            </a:r>
            <a:r>
              <a:rPr lang="pt-BR" sz="1800" i="0" kern="0" dirty="0" smtClean="0">
                <a:solidFill>
                  <a:srgbClr val="0070C0"/>
                </a:solidFill>
              </a:rPr>
              <a:t>INPE</a:t>
            </a: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 smtClean="0">
                <a:solidFill>
                  <a:srgbClr val="0070C0"/>
                </a:solidFill>
              </a:rPr>
              <a:t>Sã</a:t>
            </a: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o José </a:t>
            </a:r>
            <a:r>
              <a:rPr lang="pt-BR" i="0" kern="0" dirty="0">
                <a:solidFill>
                  <a:srgbClr val="0070C0"/>
                </a:solidFill>
              </a:rPr>
              <a:t>dos</a:t>
            </a: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Campos, 12 de </a:t>
            </a:r>
            <a:r>
              <a:rPr lang="pt-BR" i="0" kern="0" dirty="0" smtClean="0">
                <a:solidFill>
                  <a:srgbClr val="0070C0"/>
                </a:solidFill>
              </a:rPr>
              <a:t>novembro</a:t>
            </a:r>
            <a:r>
              <a:rPr kumimoji="0" 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2015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997201"/>
            <a:ext cx="7200900" cy="79184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 smtClean="0">
                <a:solidFill>
                  <a:srgbClr val="0070C0"/>
                </a:solidFill>
                <a:latin typeface="Arial" charset="0"/>
              </a:rPr>
              <a:t>Gerald Jean Francis </a:t>
            </a:r>
            <a:r>
              <a:rPr lang="pt-BR" sz="2400" i="1" dirty="0" err="1" smtClean="0">
                <a:solidFill>
                  <a:srgbClr val="0070C0"/>
                </a:solidFill>
                <a:latin typeface="Arial" charset="0"/>
              </a:rPr>
              <a:t>Banon</a:t>
            </a:r>
            <a:endParaRPr lang="pt-BR" sz="2400" i="1" dirty="0" smtClean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 smtClean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 smtClean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 smtClean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611188" y="1844675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 i="0" dirty="0" smtClean="0">
                <a:solidFill>
                  <a:srgbClr val="006FBA"/>
                </a:solidFill>
                <a:cs typeface="Times New Roman" pitchFamily="18" charset="0"/>
              </a:rPr>
              <a:t>Identificador com Base na Internet (IBI)</a:t>
            </a:r>
            <a:endParaRPr lang="pt-BR" sz="2400" b="1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Sistema de identificação 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(1/1)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55469" y="1875655"/>
            <a:ext cx="78843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en-US" sz="2000" i="0" dirty="0" err="1" smtClean="0">
                <a:solidFill>
                  <a:srgbClr val="006FBA"/>
                </a:solidFill>
              </a:rPr>
              <a:t>Todo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pt-BR" sz="2000" i="0" dirty="0" smtClean="0">
                <a:solidFill>
                  <a:srgbClr val="006FBA"/>
                </a:solidFill>
              </a:rPr>
              <a:t>item de informação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depositado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na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plataforma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UR</a:t>
            </a:r>
            <a:r>
              <a:rPr lang="en-US" sz="2000" dirty="0" err="1" smtClean="0">
                <a:solidFill>
                  <a:srgbClr val="006FBA"/>
                </a:solidFill>
              </a:rPr>
              <a:t>Lib</a:t>
            </a:r>
            <a:r>
              <a:rPr lang="en-US" sz="2000" b="1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recebe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dois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identificadores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denominados</a:t>
            </a:r>
            <a:r>
              <a:rPr lang="en-US" sz="2000" i="0" dirty="0" smtClean="0">
                <a:solidFill>
                  <a:srgbClr val="006FBA"/>
                </a:solidFill>
              </a:rPr>
              <a:t> IBI.</a:t>
            </a:r>
          </a:p>
          <a:p>
            <a:pPr marL="0" lvl="1" algn="l">
              <a:spcBef>
                <a:spcPts val="0"/>
              </a:spcBef>
            </a:pPr>
            <a:endParaRPr lang="en-US" sz="2000" i="0" dirty="0" smtClean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en-US" sz="2000" dirty="0" err="1" smtClean="0">
                <a:solidFill>
                  <a:srgbClr val="006FBA"/>
                </a:solidFill>
              </a:rPr>
              <a:t>Exemplo</a:t>
            </a:r>
            <a:r>
              <a:rPr lang="en-US" sz="2000" i="0" dirty="0" smtClean="0">
                <a:solidFill>
                  <a:srgbClr val="006FBA"/>
                </a:solidFill>
              </a:rPr>
              <a:t>:</a:t>
            </a:r>
          </a:p>
        </p:txBody>
      </p:sp>
      <p:sp>
        <p:nvSpPr>
          <p:cNvPr id="9" name="CaixaDeTexto 10"/>
          <p:cNvSpPr txBox="1">
            <a:spLocks noChangeArrowheads="1"/>
          </p:cNvSpPr>
          <p:nvPr/>
        </p:nvSpPr>
        <p:spPr bwMode="auto">
          <a:xfrm>
            <a:off x="1465305" y="3628234"/>
            <a:ext cx="6264000" cy="961014"/>
          </a:xfrm>
          <a:prstGeom prst="rect">
            <a:avLst/>
          </a:prstGeom>
          <a:solidFill>
            <a:srgbClr val="FFFF99">
              <a:alpha val="74901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 tIns="144000">
            <a:spAutoFit/>
          </a:bodyPr>
          <a:lstStyle/>
          <a:p>
            <a:r>
              <a:rPr lang="en-US" sz="1800" b="1" i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sid.inpe.br/mtc-m18/2012/07.12.18.08</a:t>
            </a:r>
          </a:p>
          <a:p>
            <a:endParaRPr lang="en-US" sz="1400" b="1" i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i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8JMKD3MGP8W/3C9EP6P</a:t>
            </a:r>
            <a:endParaRPr lang="en-US" dirty="0"/>
          </a:p>
        </p:txBody>
      </p:sp>
      <p:sp>
        <p:nvSpPr>
          <p:cNvPr id="10" name="Texto explicativo retangular com cantos arredondados 16"/>
          <p:cNvSpPr>
            <a:spLocks noChangeArrowheads="1"/>
          </p:cNvSpPr>
          <p:nvPr/>
        </p:nvSpPr>
        <p:spPr bwMode="auto">
          <a:xfrm>
            <a:off x="3851921" y="2636912"/>
            <a:ext cx="4922446" cy="822918"/>
          </a:xfrm>
          <a:prstGeom prst="wedgeRoundRectCallout">
            <a:avLst>
              <a:gd name="adj1" fmla="val 12506"/>
              <a:gd name="adj2" fmla="val 8379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800" i="0" dirty="0" smtClean="0">
                <a:solidFill>
                  <a:srgbClr val="0070C0"/>
                </a:solidFill>
              </a:rPr>
              <a:t>O </a:t>
            </a:r>
            <a:r>
              <a:rPr lang="en-US" sz="1800" i="0" dirty="0" err="1" smtClean="0">
                <a:solidFill>
                  <a:srgbClr val="0070C0"/>
                </a:solidFill>
              </a:rPr>
              <a:t>primeiro</a:t>
            </a:r>
            <a:r>
              <a:rPr lang="en-US" sz="1800" i="0" dirty="0" smtClean="0">
                <a:solidFill>
                  <a:srgbClr val="0070C0"/>
                </a:solidFill>
              </a:rPr>
              <a:t> serve no </a:t>
            </a:r>
            <a:r>
              <a:rPr lang="en-US" sz="1800" i="0" dirty="0" err="1" smtClean="0">
                <a:solidFill>
                  <a:srgbClr val="0070C0"/>
                </a:solidFill>
              </a:rPr>
              <a:t>armazenamento</a:t>
            </a:r>
            <a:r>
              <a:rPr lang="en-US" sz="1800" i="0" dirty="0" smtClean="0">
                <a:solidFill>
                  <a:srgbClr val="0070C0"/>
                </a:solidFill>
              </a:rPr>
              <a:t> do </a:t>
            </a:r>
            <a:r>
              <a:rPr lang="pt-BR" sz="1800" i="0" dirty="0" smtClean="0">
                <a:solidFill>
                  <a:srgbClr val="0070C0"/>
                </a:solidFill>
              </a:rPr>
              <a:t>item de informação</a:t>
            </a:r>
            <a:r>
              <a:rPr lang="en-US" sz="1800" i="0" dirty="0" smtClean="0">
                <a:solidFill>
                  <a:srgbClr val="0070C0"/>
                </a:solidFill>
              </a:rPr>
              <a:t> no </a:t>
            </a:r>
            <a:r>
              <a:rPr lang="en-US" sz="1800" i="0" dirty="0" err="1" smtClean="0">
                <a:solidFill>
                  <a:srgbClr val="0070C0"/>
                </a:solidFill>
              </a:rPr>
              <a:t>sistema</a:t>
            </a:r>
            <a:r>
              <a:rPr lang="en-US" sz="1800" i="0" dirty="0" smtClean="0">
                <a:solidFill>
                  <a:srgbClr val="0070C0"/>
                </a:solidFill>
              </a:rPr>
              <a:t> de </a:t>
            </a:r>
            <a:r>
              <a:rPr lang="en-US" sz="1800" i="0" dirty="0" err="1" smtClean="0">
                <a:solidFill>
                  <a:srgbClr val="0070C0"/>
                </a:solidFill>
              </a:rPr>
              <a:t>arquivos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  <p:sp>
        <p:nvSpPr>
          <p:cNvPr id="12" name="CaixaDeTexto 19"/>
          <p:cNvSpPr txBox="1">
            <a:spLocks noChangeArrowheads="1"/>
          </p:cNvSpPr>
          <p:nvPr/>
        </p:nvSpPr>
        <p:spPr bwMode="auto">
          <a:xfrm>
            <a:off x="667544" y="5085184"/>
            <a:ext cx="7920880" cy="707886"/>
          </a:xfrm>
          <a:prstGeom prst="rect">
            <a:avLst/>
          </a:prstGeom>
          <a:solidFill>
            <a:srgbClr val="FFDD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i="0" dirty="0" smtClean="0">
                <a:solidFill>
                  <a:srgbClr val="0070C0"/>
                </a:solidFill>
              </a:rPr>
              <a:t>ABNT NBR 16066:2012 </a:t>
            </a:r>
          </a:p>
          <a:p>
            <a:r>
              <a:rPr lang="pt-BR" sz="2000" dirty="0" smtClean="0">
                <a:solidFill>
                  <a:srgbClr val="0070C0"/>
                </a:solidFill>
              </a:rPr>
              <a:t>Sistema para geração de identificador com base na internet (IBI)</a:t>
            </a:r>
            <a:endParaRPr lang="en-US" sz="2000" i="0" dirty="0">
              <a:solidFill>
                <a:srgbClr val="0070C0"/>
              </a:solidFill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Sistema de resolução 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(1/5)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1583622"/>
            <a:ext cx="7884368" cy="3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en-US" sz="2000" i="0" dirty="0" smtClean="0">
                <a:solidFill>
                  <a:srgbClr val="006FBA"/>
                </a:solidFill>
              </a:rPr>
              <a:t>O </a:t>
            </a:r>
            <a:r>
              <a:rPr lang="en-US" sz="2000" i="0" dirty="0" err="1" smtClean="0">
                <a:solidFill>
                  <a:srgbClr val="006FBA"/>
                </a:solidFill>
              </a:rPr>
              <a:t>sistema</a:t>
            </a:r>
            <a:r>
              <a:rPr lang="en-US" sz="2000" i="0" dirty="0" smtClean="0">
                <a:solidFill>
                  <a:srgbClr val="006FBA"/>
                </a:solidFill>
              </a:rPr>
              <a:t> de </a:t>
            </a:r>
            <a:r>
              <a:rPr lang="pt-BR" sz="2000" i="0" dirty="0" smtClean="0">
                <a:solidFill>
                  <a:srgbClr val="006FBA"/>
                </a:solidFill>
              </a:rPr>
              <a:t>resolução é o inverso do sistema de identificação. </a:t>
            </a:r>
            <a:endParaRPr lang="en-US" sz="2000" i="0" dirty="0" smtClean="0">
              <a:solidFill>
                <a:srgbClr val="006FBA"/>
              </a:solidFill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3419872" y="2637722"/>
            <a:ext cx="2304000" cy="2734680"/>
            <a:chOff x="3420000" y="2996952"/>
            <a:chExt cx="2304000" cy="2734680"/>
          </a:xfrm>
        </p:grpSpPr>
        <p:sp>
          <p:nvSpPr>
            <p:cNvPr id="3" name="Retângulo 2"/>
            <p:cNvSpPr/>
            <p:nvPr/>
          </p:nvSpPr>
          <p:spPr bwMode="auto">
            <a:xfrm>
              <a:off x="3420000" y="2996952"/>
              <a:ext cx="2304000" cy="1080120"/>
            </a:xfrm>
            <a:prstGeom prst="rect">
              <a:avLst/>
            </a:prstGeom>
            <a:solidFill>
              <a:srgbClr val="E7F6FF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r>
                <a:rPr lang="pt-BR" sz="2000" i="0" dirty="0">
                  <a:solidFill>
                    <a:srgbClr val="006FBA"/>
                  </a:solidFill>
                </a:rPr>
                <a:t>Sistema de identificação </a:t>
              </a:r>
            </a:p>
          </p:txBody>
        </p:sp>
        <p:sp>
          <p:nvSpPr>
            <p:cNvPr id="9" name="Retângulo 8"/>
            <p:cNvSpPr/>
            <p:nvPr/>
          </p:nvSpPr>
          <p:spPr bwMode="auto">
            <a:xfrm>
              <a:off x="3420000" y="4651512"/>
              <a:ext cx="2304000" cy="1080120"/>
            </a:xfrm>
            <a:prstGeom prst="rect">
              <a:avLst/>
            </a:prstGeom>
            <a:solidFill>
              <a:srgbClr val="E7F6FF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r>
                <a:rPr lang="pt-BR" sz="2000" i="0" dirty="0">
                  <a:solidFill>
                    <a:srgbClr val="006FBA"/>
                  </a:solidFill>
                </a:rPr>
                <a:t>Sistema de </a:t>
              </a:r>
              <a:r>
                <a:rPr lang="pt-BR" sz="2000" i="0" dirty="0" smtClean="0">
                  <a:solidFill>
                    <a:srgbClr val="006FBA"/>
                  </a:solidFill>
                </a:rPr>
                <a:t>resolução  </a:t>
              </a:r>
              <a:endParaRPr lang="pt-BR" sz="2000" i="0" dirty="0">
                <a:solidFill>
                  <a:srgbClr val="006FBA"/>
                </a:solidFill>
              </a:endParaRPr>
            </a:p>
          </p:txBody>
        </p:sp>
      </p:grpSp>
      <p:sp>
        <p:nvSpPr>
          <p:cNvPr id="18" name="Fluxograma: Processo 17"/>
          <p:cNvSpPr/>
          <p:nvPr/>
        </p:nvSpPr>
        <p:spPr bwMode="auto">
          <a:xfrm>
            <a:off x="1403872" y="3573062"/>
            <a:ext cx="1584176" cy="8640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Item de informação </a:t>
            </a:r>
          </a:p>
        </p:txBody>
      </p:sp>
      <p:sp>
        <p:nvSpPr>
          <p:cNvPr id="21" name="Fluxograma: Processo 20"/>
          <p:cNvSpPr/>
          <p:nvPr/>
        </p:nvSpPr>
        <p:spPr bwMode="auto">
          <a:xfrm>
            <a:off x="6515872" y="3645022"/>
            <a:ext cx="864096" cy="72008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IBI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5723872" y="3213786"/>
            <a:ext cx="1224264" cy="359276"/>
            <a:chOff x="5724000" y="3573016"/>
            <a:chExt cx="1224264" cy="359276"/>
          </a:xfrm>
        </p:grpSpPr>
        <p:cxnSp>
          <p:nvCxnSpPr>
            <p:cNvPr id="28" name="Conector de seta reta 27"/>
            <p:cNvCxnSpPr/>
            <p:nvPr/>
          </p:nvCxnSpPr>
          <p:spPr bwMode="auto">
            <a:xfrm>
              <a:off x="5724000" y="3573016"/>
              <a:ext cx="122426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Conector reto 28"/>
            <p:cNvCxnSpPr/>
            <p:nvPr/>
          </p:nvCxnSpPr>
          <p:spPr bwMode="auto">
            <a:xfrm>
              <a:off x="6947912" y="3573016"/>
              <a:ext cx="352" cy="35927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2" name="Grupo 31"/>
          <p:cNvGrpSpPr/>
          <p:nvPr/>
        </p:nvGrpSpPr>
        <p:grpSpPr>
          <a:xfrm rot="10800000">
            <a:off x="5723872" y="4502222"/>
            <a:ext cx="1224264" cy="359276"/>
            <a:chOff x="2195736" y="3573016"/>
            <a:chExt cx="1224264" cy="359276"/>
          </a:xfrm>
        </p:grpSpPr>
        <p:cxnSp>
          <p:nvCxnSpPr>
            <p:cNvPr id="33" name="Conector de seta reta 32"/>
            <p:cNvCxnSpPr/>
            <p:nvPr/>
          </p:nvCxnSpPr>
          <p:spPr bwMode="auto">
            <a:xfrm>
              <a:off x="2195736" y="3573016"/>
              <a:ext cx="122426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4" name="Conector reto 33"/>
            <p:cNvCxnSpPr/>
            <p:nvPr/>
          </p:nvCxnSpPr>
          <p:spPr bwMode="auto">
            <a:xfrm>
              <a:off x="2195736" y="3573016"/>
              <a:ext cx="352" cy="35927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upo 34"/>
          <p:cNvGrpSpPr/>
          <p:nvPr/>
        </p:nvGrpSpPr>
        <p:grpSpPr>
          <a:xfrm rot="10800000">
            <a:off x="2193117" y="4502222"/>
            <a:ext cx="1224264" cy="359276"/>
            <a:chOff x="5724000" y="3573016"/>
            <a:chExt cx="1224264" cy="359276"/>
          </a:xfrm>
        </p:grpSpPr>
        <p:cxnSp>
          <p:nvCxnSpPr>
            <p:cNvPr id="36" name="Conector de seta reta 35"/>
            <p:cNvCxnSpPr/>
            <p:nvPr/>
          </p:nvCxnSpPr>
          <p:spPr bwMode="auto">
            <a:xfrm>
              <a:off x="5724000" y="3573016"/>
              <a:ext cx="122426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7" name="Conector reto 36"/>
            <p:cNvCxnSpPr/>
            <p:nvPr/>
          </p:nvCxnSpPr>
          <p:spPr bwMode="auto">
            <a:xfrm>
              <a:off x="6947912" y="3573016"/>
              <a:ext cx="352" cy="35927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5" name="Texto explicativo retangular com cantos arredondados 16"/>
          <p:cNvSpPr>
            <a:spLocks noChangeArrowheads="1"/>
          </p:cNvSpPr>
          <p:nvPr/>
        </p:nvSpPr>
        <p:spPr bwMode="auto">
          <a:xfrm>
            <a:off x="6084040" y="2055577"/>
            <a:ext cx="2736304" cy="992975"/>
          </a:xfrm>
          <a:prstGeom prst="wedgeRoundRectCallout">
            <a:avLst>
              <a:gd name="adj1" fmla="val -62773"/>
              <a:gd name="adj2" fmla="val -110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t-BR" sz="1800" i="0" dirty="0" smtClean="0">
                <a:solidFill>
                  <a:srgbClr val="0070C0"/>
                </a:solidFill>
              </a:rPr>
              <a:t>Sistema hospedado em cada  Arquivo com IP fixo 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6084040" y="5034643"/>
            <a:ext cx="2736304" cy="1200922"/>
          </a:xfrm>
          <a:prstGeom prst="wedgeRoundRectCallout">
            <a:avLst>
              <a:gd name="adj1" fmla="val -62773"/>
              <a:gd name="adj2" fmla="val 1014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800" i="0" dirty="0">
                <a:solidFill>
                  <a:srgbClr val="0070C0"/>
                </a:solidFill>
              </a:rPr>
              <a:t>S</a:t>
            </a:r>
            <a:r>
              <a:rPr lang="pt-BR" sz="1800" i="0" dirty="0" err="1" smtClean="0">
                <a:solidFill>
                  <a:srgbClr val="0070C0"/>
                </a:solidFill>
              </a:rPr>
              <a:t>istema</a:t>
            </a:r>
            <a:r>
              <a:rPr lang="pt-BR" sz="1800" i="0" dirty="0" smtClean="0">
                <a:solidFill>
                  <a:srgbClr val="0070C0"/>
                </a:solidFill>
              </a:rPr>
              <a:t> distribuído em todos os  Arquivos com IP fixo e no </a:t>
            </a:r>
            <a:r>
              <a:rPr lang="pt-BR" sz="1800" b="1" i="0" dirty="0" smtClean="0">
                <a:solidFill>
                  <a:srgbClr val="0070C0"/>
                </a:solidFill>
              </a:rPr>
              <a:t>resolvedor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  <p:grpSp>
        <p:nvGrpSpPr>
          <p:cNvPr id="31" name="Grupo 30"/>
          <p:cNvGrpSpPr/>
          <p:nvPr/>
        </p:nvGrpSpPr>
        <p:grpSpPr>
          <a:xfrm rot="21600000">
            <a:off x="2169480" y="3185530"/>
            <a:ext cx="1224264" cy="359276"/>
            <a:chOff x="2195736" y="3573016"/>
            <a:chExt cx="1224264" cy="359276"/>
          </a:xfrm>
        </p:grpSpPr>
        <p:cxnSp>
          <p:nvCxnSpPr>
            <p:cNvPr id="38" name="Conector de seta reta 37"/>
            <p:cNvCxnSpPr/>
            <p:nvPr/>
          </p:nvCxnSpPr>
          <p:spPr bwMode="auto">
            <a:xfrm>
              <a:off x="2195736" y="3573016"/>
              <a:ext cx="1224264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9" name="Conector reto 38"/>
            <p:cNvCxnSpPr/>
            <p:nvPr/>
          </p:nvCxnSpPr>
          <p:spPr bwMode="auto">
            <a:xfrm>
              <a:off x="2195736" y="3573016"/>
              <a:ext cx="352" cy="35927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Sistema de resolução 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(2/5)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2348880"/>
            <a:ext cx="78843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en-US" sz="2000" i="0" dirty="0" err="1" smtClean="0">
                <a:solidFill>
                  <a:srgbClr val="006FBA"/>
                </a:solidFill>
              </a:rPr>
              <a:t>Todo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pt-BR" sz="2000" i="0" dirty="0" smtClean="0">
                <a:solidFill>
                  <a:srgbClr val="006FBA"/>
                </a:solidFill>
              </a:rPr>
              <a:t>item de informação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depositado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na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UR</a:t>
            </a:r>
            <a:r>
              <a:rPr lang="en-US" sz="2000" dirty="0" err="1" smtClean="0">
                <a:solidFill>
                  <a:srgbClr val="006FBA"/>
                </a:solidFill>
              </a:rPr>
              <a:t>Lib</a:t>
            </a:r>
            <a:r>
              <a:rPr lang="en-US" sz="2000" b="1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pode</a:t>
            </a:r>
            <a:r>
              <a:rPr lang="en-US" sz="2000" i="0" dirty="0" smtClean="0">
                <a:solidFill>
                  <a:srgbClr val="006FBA"/>
                </a:solidFill>
              </a:rPr>
              <a:t> ser </a:t>
            </a:r>
            <a:r>
              <a:rPr lang="en-US" sz="2000" i="0" dirty="0" err="1" smtClean="0">
                <a:solidFill>
                  <a:srgbClr val="006FBA"/>
                </a:solidFill>
              </a:rPr>
              <a:t>acessado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por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meio</a:t>
            </a:r>
            <a:r>
              <a:rPr lang="en-US" sz="2000" i="0" dirty="0" smtClean="0">
                <a:solidFill>
                  <a:srgbClr val="006FBA"/>
                </a:solidFill>
              </a:rPr>
              <a:t> de </a:t>
            </a:r>
            <a:r>
              <a:rPr lang="en-US" sz="2000" i="0" dirty="0" err="1" smtClean="0">
                <a:solidFill>
                  <a:srgbClr val="006FBA"/>
                </a:solidFill>
              </a:rPr>
              <a:t>uma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b="1" i="0" dirty="0" smtClean="0">
                <a:solidFill>
                  <a:srgbClr val="006FBA"/>
                </a:solidFill>
              </a:rPr>
              <a:t>URL </a:t>
            </a:r>
            <a:r>
              <a:rPr lang="en-US" sz="2000" b="1" i="0" dirty="0" err="1" smtClean="0">
                <a:solidFill>
                  <a:srgbClr val="006FBA"/>
                </a:solidFill>
              </a:rPr>
              <a:t>persistente</a:t>
            </a:r>
            <a:r>
              <a:rPr lang="en-US" sz="2000" b="1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definida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em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termos</a:t>
            </a:r>
            <a:r>
              <a:rPr lang="en-US" sz="2000" i="0" dirty="0" smtClean="0">
                <a:solidFill>
                  <a:srgbClr val="006FBA"/>
                </a:solidFill>
              </a:rPr>
              <a:t> de um IBI.</a:t>
            </a:r>
          </a:p>
          <a:p>
            <a:pPr marL="0" lvl="1" algn="l">
              <a:spcBef>
                <a:spcPts val="0"/>
              </a:spcBef>
            </a:pPr>
            <a:endParaRPr lang="en-US" sz="2000" i="0" dirty="0" smtClean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en-US" sz="2000" dirty="0" err="1" smtClean="0">
                <a:solidFill>
                  <a:srgbClr val="006FBA"/>
                </a:solidFill>
              </a:rPr>
              <a:t>Exemplos</a:t>
            </a:r>
            <a:r>
              <a:rPr lang="en-US" sz="2000" i="0" dirty="0" smtClean="0">
                <a:solidFill>
                  <a:srgbClr val="006FBA"/>
                </a:solidFill>
              </a:rPr>
              <a:t>:</a:t>
            </a:r>
          </a:p>
        </p:txBody>
      </p:sp>
      <p:sp>
        <p:nvSpPr>
          <p:cNvPr id="13" name="CaixaDeTexto 10"/>
          <p:cNvSpPr txBox="1">
            <a:spLocks noChangeArrowheads="1"/>
          </p:cNvSpPr>
          <p:nvPr/>
        </p:nvSpPr>
        <p:spPr bwMode="auto">
          <a:xfrm>
            <a:off x="1404000" y="3861048"/>
            <a:ext cx="6408000" cy="2154436"/>
          </a:xfrm>
          <a:prstGeom prst="rect">
            <a:avLst/>
          </a:prstGeom>
          <a:solidFill>
            <a:srgbClr val="FFFF99">
              <a:alpha val="74901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400" b="1" i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i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http://urlib.net/8JMKD3MGP8W/3C9EP6P</a:t>
            </a:r>
            <a:endParaRPr lang="en-US" sz="2000" b="1" i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i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i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hlinkClick r:id="rId3"/>
              </a:rPr>
              <a:t>http://urlib.net/8JMKD3MGP8W/35MMLL8</a:t>
            </a:r>
            <a:endParaRPr lang="en-US" sz="2000" b="1" i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i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i="0" dirty="0"/>
          </a:p>
          <a:p>
            <a:endParaRPr lang="en-US" sz="2000" b="1" i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916000" y="5103077"/>
            <a:ext cx="4401630" cy="688976"/>
            <a:chOff x="2906507" y="5103077"/>
            <a:chExt cx="4401630" cy="688976"/>
          </a:xfrm>
        </p:grpSpPr>
        <p:sp>
          <p:nvSpPr>
            <p:cNvPr id="14" name="Chave esquerda 13"/>
            <p:cNvSpPr/>
            <p:nvPr/>
          </p:nvSpPr>
          <p:spPr bwMode="auto">
            <a:xfrm rot="16200000">
              <a:off x="3464301" y="4545284"/>
              <a:ext cx="252412" cy="1368000"/>
            </a:xfrm>
            <a:prstGeom prst="leftBrac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Chave esquerda 14"/>
            <p:cNvSpPr/>
            <p:nvPr/>
          </p:nvSpPr>
          <p:spPr bwMode="auto">
            <a:xfrm rot="16200000">
              <a:off x="5759931" y="3807283"/>
              <a:ext cx="252412" cy="2844000"/>
            </a:xfrm>
            <a:prstGeom prst="leftBrac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CaixaDeTexto 11"/>
            <p:cNvSpPr txBox="1">
              <a:spLocks noChangeArrowheads="1"/>
            </p:cNvSpPr>
            <p:nvPr/>
          </p:nvSpPr>
          <p:spPr bwMode="auto">
            <a:xfrm>
              <a:off x="2942301" y="5392003"/>
              <a:ext cx="129694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 dirty="0" err="1">
                  <a:solidFill>
                    <a:srgbClr val="0070C0"/>
                  </a:solidFill>
                </a:rPr>
                <a:t>resolvedor</a:t>
              </a:r>
              <a:endParaRPr lang="en-US" sz="2000" i="0" dirty="0">
                <a:solidFill>
                  <a:srgbClr val="0070C0"/>
                </a:solidFill>
              </a:endParaRPr>
            </a:p>
          </p:txBody>
        </p:sp>
        <p:sp>
          <p:nvSpPr>
            <p:cNvPr id="17" name="CaixaDeTexto 12"/>
            <p:cNvSpPr txBox="1">
              <a:spLocks noChangeArrowheads="1"/>
            </p:cNvSpPr>
            <p:nvPr/>
          </p:nvSpPr>
          <p:spPr bwMode="auto">
            <a:xfrm>
              <a:off x="5642301" y="5392003"/>
              <a:ext cx="46755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 dirty="0">
                  <a:solidFill>
                    <a:srgbClr val="0070C0"/>
                  </a:solidFill>
                </a:rPr>
                <a:t>IBI</a:t>
              </a:r>
            </a:p>
          </p:txBody>
        </p:sp>
      </p:grp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sp>
        <p:nvSpPr>
          <p:cNvPr id="11" name="Texto explicativo retangular com cantos arredondados 16"/>
          <p:cNvSpPr>
            <a:spLocks noChangeArrowheads="1"/>
          </p:cNvSpPr>
          <p:nvPr/>
        </p:nvSpPr>
        <p:spPr bwMode="auto">
          <a:xfrm>
            <a:off x="6359082" y="3208289"/>
            <a:ext cx="1898110" cy="534886"/>
          </a:xfrm>
          <a:prstGeom prst="wedgeRoundRectCallout">
            <a:avLst>
              <a:gd name="adj1" fmla="val 3151"/>
              <a:gd name="adj2" fmla="val 125745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t-BR" sz="1800" i="0" dirty="0" smtClean="0">
                <a:solidFill>
                  <a:srgbClr val="0070C0"/>
                </a:solidFill>
              </a:rPr>
              <a:t>Edição de 2012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  <p:sp>
        <p:nvSpPr>
          <p:cNvPr id="12" name="Texto explicativo retangular com cantos arredondados 16"/>
          <p:cNvSpPr>
            <a:spLocks noChangeArrowheads="1"/>
          </p:cNvSpPr>
          <p:nvPr/>
        </p:nvSpPr>
        <p:spPr bwMode="auto">
          <a:xfrm>
            <a:off x="6410532" y="5355489"/>
            <a:ext cx="1898110" cy="534886"/>
          </a:xfrm>
          <a:prstGeom prst="wedgeRoundRectCallout">
            <a:avLst>
              <a:gd name="adj1" fmla="val 3151"/>
              <a:gd name="adj2" fmla="val -119876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t-BR" sz="1800" i="0" dirty="0" smtClean="0">
                <a:solidFill>
                  <a:srgbClr val="0070C0"/>
                </a:solidFill>
              </a:rPr>
              <a:t>Edição de 2002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44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Sistema de resolução 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(3/5)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2348880"/>
            <a:ext cx="78843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en-US" sz="2000" i="0" dirty="0" smtClean="0">
                <a:solidFill>
                  <a:srgbClr val="006FBA"/>
                </a:solidFill>
              </a:rPr>
              <a:t>A URL </a:t>
            </a:r>
            <a:r>
              <a:rPr lang="en-US" sz="2000" i="0" dirty="0" err="1" smtClean="0">
                <a:solidFill>
                  <a:srgbClr val="006FBA"/>
                </a:solidFill>
              </a:rPr>
              <a:t>persistente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pode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receber</a:t>
            </a:r>
            <a:r>
              <a:rPr lang="en-US" sz="2000" i="0" dirty="0" smtClean="0">
                <a:solidFill>
                  <a:srgbClr val="006FBA"/>
                </a:solidFill>
              </a:rPr>
              <a:t> um (</a:t>
            </a:r>
            <a:r>
              <a:rPr lang="en-US" sz="2000" i="0" dirty="0" err="1" smtClean="0">
                <a:solidFill>
                  <a:srgbClr val="006FBA"/>
                </a:solidFill>
              </a:rPr>
              <a:t>ou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mais</a:t>
            </a:r>
            <a:r>
              <a:rPr lang="en-US" sz="2000" i="0" dirty="0" smtClean="0">
                <a:solidFill>
                  <a:srgbClr val="006FBA"/>
                </a:solidFill>
              </a:rPr>
              <a:t>) </a:t>
            </a:r>
            <a:r>
              <a:rPr lang="en-US" sz="2000" i="0" dirty="0" err="1" smtClean="0">
                <a:solidFill>
                  <a:srgbClr val="006FBA"/>
                </a:solidFill>
              </a:rPr>
              <a:t>modificador</a:t>
            </a:r>
            <a:r>
              <a:rPr lang="en-US" sz="2000" i="0" dirty="0" smtClean="0">
                <a:solidFill>
                  <a:srgbClr val="006FBA"/>
                </a:solidFill>
              </a:rPr>
              <a:t>(</a:t>
            </a:r>
            <a:r>
              <a:rPr lang="en-US" sz="2000" i="0" dirty="0" err="1" smtClean="0">
                <a:solidFill>
                  <a:srgbClr val="006FBA"/>
                </a:solidFill>
              </a:rPr>
              <a:t>es</a:t>
            </a:r>
            <a:r>
              <a:rPr lang="en-US" sz="2000" i="0" dirty="0" smtClean="0">
                <a:solidFill>
                  <a:srgbClr val="006FBA"/>
                </a:solidFill>
              </a:rPr>
              <a:t>).</a:t>
            </a:r>
          </a:p>
          <a:p>
            <a:pPr marL="0" lvl="1" algn="l">
              <a:spcBef>
                <a:spcPts val="0"/>
              </a:spcBef>
            </a:pPr>
            <a:endParaRPr lang="en-US" sz="2000" i="0" dirty="0" smtClean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en-US" sz="2000" dirty="0" err="1" smtClean="0">
                <a:solidFill>
                  <a:srgbClr val="006FBA"/>
                </a:solidFill>
              </a:rPr>
              <a:t>Exemplo</a:t>
            </a:r>
            <a:r>
              <a:rPr lang="en-US" sz="2000" i="0" dirty="0">
                <a:solidFill>
                  <a:srgbClr val="006FBA"/>
                </a:solidFill>
              </a:rPr>
              <a:t>: URL </a:t>
            </a:r>
            <a:r>
              <a:rPr lang="en-US" sz="2000" i="0" dirty="0" err="1">
                <a:solidFill>
                  <a:srgbClr val="006FBA"/>
                </a:solidFill>
              </a:rPr>
              <a:t>persistente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apontando</a:t>
            </a:r>
            <a:r>
              <a:rPr lang="en-US" sz="2000" i="0" dirty="0" smtClean="0">
                <a:solidFill>
                  <a:srgbClr val="006FBA"/>
                </a:solidFill>
              </a:rPr>
              <a:t> para </a:t>
            </a:r>
            <a:r>
              <a:rPr lang="en-US" sz="2000" i="0" dirty="0">
                <a:solidFill>
                  <a:srgbClr val="006FBA"/>
                </a:solidFill>
              </a:rPr>
              <a:t>a </a:t>
            </a:r>
            <a:r>
              <a:rPr lang="en-US" sz="2000" i="0" dirty="0" err="1">
                <a:solidFill>
                  <a:srgbClr val="006FBA"/>
                </a:solidFill>
              </a:rPr>
              <a:t>última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i="0" dirty="0" err="1" smtClean="0">
                <a:solidFill>
                  <a:srgbClr val="006FBA"/>
                </a:solidFill>
              </a:rPr>
              <a:t>edição</a:t>
            </a:r>
            <a:r>
              <a:rPr lang="en-US" sz="2000" i="0" dirty="0" smtClean="0">
                <a:solidFill>
                  <a:srgbClr val="006FBA"/>
                </a:solidFill>
              </a:rPr>
              <a:t>:</a:t>
            </a:r>
          </a:p>
        </p:txBody>
      </p:sp>
      <p:sp>
        <p:nvSpPr>
          <p:cNvPr id="13" name="CaixaDeTexto 10"/>
          <p:cNvSpPr txBox="1">
            <a:spLocks noChangeArrowheads="1"/>
          </p:cNvSpPr>
          <p:nvPr/>
        </p:nvSpPr>
        <p:spPr bwMode="auto">
          <a:xfrm>
            <a:off x="844458" y="4501630"/>
            <a:ext cx="7380000" cy="861774"/>
          </a:xfrm>
          <a:prstGeom prst="rect">
            <a:avLst/>
          </a:prstGeom>
          <a:solidFill>
            <a:srgbClr val="FFFF99">
              <a:alpha val="74901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400" b="1" i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i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http://urlib.net/8JMKD3MGP8W/35MMLL8!</a:t>
            </a:r>
            <a:endParaRPr lang="en-US" i="0" dirty="0"/>
          </a:p>
          <a:p>
            <a:endParaRPr lang="en-US" dirty="0"/>
          </a:p>
        </p:txBody>
      </p:sp>
      <p:grpSp>
        <p:nvGrpSpPr>
          <p:cNvPr id="7" name="Grupo 6"/>
          <p:cNvGrpSpPr/>
          <p:nvPr/>
        </p:nvGrpSpPr>
        <p:grpSpPr>
          <a:xfrm>
            <a:off x="2752458" y="5156628"/>
            <a:ext cx="4401630" cy="688976"/>
            <a:chOff x="2078564" y="4881816"/>
            <a:chExt cx="4401630" cy="688976"/>
          </a:xfrm>
        </p:grpSpPr>
        <p:sp>
          <p:nvSpPr>
            <p:cNvPr id="14" name="Chave esquerda 13"/>
            <p:cNvSpPr/>
            <p:nvPr/>
          </p:nvSpPr>
          <p:spPr bwMode="auto">
            <a:xfrm rot="16200000">
              <a:off x="2636358" y="4324023"/>
              <a:ext cx="252412" cy="1368000"/>
            </a:xfrm>
            <a:prstGeom prst="leftBrac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Chave esquerda 14"/>
            <p:cNvSpPr/>
            <p:nvPr/>
          </p:nvSpPr>
          <p:spPr bwMode="auto">
            <a:xfrm rot="16200000">
              <a:off x="4931988" y="3586022"/>
              <a:ext cx="252412" cy="2844000"/>
            </a:xfrm>
            <a:prstGeom prst="leftBrac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CaixaDeTexto 11"/>
            <p:cNvSpPr txBox="1">
              <a:spLocks noChangeArrowheads="1"/>
            </p:cNvSpPr>
            <p:nvPr/>
          </p:nvSpPr>
          <p:spPr bwMode="auto">
            <a:xfrm>
              <a:off x="2114358" y="5170742"/>
              <a:ext cx="129694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 dirty="0" err="1">
                  <a:solidFill>
                    <a:srgbClr val="0070C0"/>
                  </a:solidFill>
                </a:rPr>
                <a:t>resolvedor</a:t>
              </a:r>
              <a:endParaRPr lang="en-US" sz="2000" i="0" dirty="0">
                <a:solidFill>
                  <a:srgbClr val="0070C0"/>
                </a:solidFill>
              </a:endParaRPr>
            </a:p>
          </p:txBody>
        </p:sp>
        <p:sp>
          <p:nvSpPr>
            <p:cNvPr id="17" name="CaixaDeTexto 12"/>
            <p:cNvSpPr txBox="1">
              <a:spLocks noChangeArrowheads="1"/>
            </p:cNvSpPr>
            <p:nvPr/>
          </p:nvSpPr>
          <p:spPr bwMode="auto">
            <a:xfrm>
              <a:off x="4814358" y="5170742"/>
              <a:ext cx="46755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0" dirty="0">
                  <a:solidFill>
                    <a:srgbClr val="0070C0"/>
                  </a:solidFill>
                </a:rPr>
                <a:t>IBI</a:t>
              </a:r>
            </a:p>
          </p:txBody>
        </p:sp>
      </p:grp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sp>
        <p:nvSpPr>
          <p:cNvPr id="11" name="Texto explicativo retangular com cantos arredondados 16"/>
          <p:cNvSpPr>
            <a:spLocks noChangeArrowheads="1"/>
          </p:cNvSpPr>
          <p:nvPr/>
        </p:nvSpPr>
        <p:spPr bwMode="auto">
          <a:xfrm>
            <a:off x="4876458" y="3789040"/>
            <a:ext cx="3914558" cy="525318"/>
          </a:xfrm>
          <a:prstGeom prst="wedgeRoundRectCallout">
            <a:avLst>
              <a:gd name="adj1" fmla="val 12021"/>
              <a:gd name="adj2" fmla="val 126664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800" i="0" dirty="0" err="1" smtClean="0">
                <a:solidFill>
                  <a:srgbClr val="0070C0"/>
                </a:solidFill>
              </a:rPr>
              <a:t>Última</a:t>
            </a:r>
            <a:r>
              <a:rPr lang="en-US" sz="1800" i="0" dirty="0">
                <a:solidFill>
                  <a:srgbClr val="0070C0"/>
                </a:solidFill>
              </a:rPr>
              <a:t> </a:t>
            </a:r>
            <a:r>
              <a:rPr lang="en-US" sz="1800" i="0" dirty="0" err="1" smtClean="0">
                <a:solidFill>
                  <a:srgbClr val="0070C0"/>
                </a:solidFill>
              </a:rPr>
              <a:t>edição</a:t>
            </a:r>
            <a:r>
              <a:rPr lang="en-US" sz="1800" i="0" dirty="0" smtClean="0">
                <a:solidFill>
                  <a:srgbClr val="0070C0"/>
                </a:solidFill>
              </a:rPr>
              <a:t> (de 2012 </a:t>
            </a:r>
            <a:r>
              <a:rPr lang="en-US" sz="1800" i="0" dirty="0" err="1" smtClean="0">
                <a:solidFill>
                  <a:srgbClr val="0070C0"/>
                </a:solidFill>
              </a:rPr>
              <a:t>ou</a:t>
            </a:r>
            <a:r>
              <a:rPr lang="en-US" sz="1800" i="0" dirty="0" smtClean="0">
                <a:solidFill>
                  <a:srgbClr val="0070C0"/>
                </a:solidFill>
              </a:rPr>
              <a:t> superior)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  <p:sp>
        <p:nvSpPr>
          <p:cNvPr id="6" name="Texto Explicativo 1 5"/>
          <p:cNvSpPr/>
          <p:nvPr/>
        </p:nvSpPr>
        <p:spPr bwMode="auto">
          <a:xfrm>
            <a:off x="6532458" y="5458812"/>
            <a:ext cx="1512168" cy="462406"/>
          </a:xfrm>
          <a:prstGeom prst="borderCallout1">
            <a:avLst>
              <a:gd name="adj1" fmla="val 566"/>
              <a:gd name="adj2" fmla="val 50052"/>
              <a:gd name="adj3" fmla="val -67064"/>
              <a:gd name="adj4" fmla="val 49939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</a:rPr>
              <a:t>Modificador</a:t>
            </a:r>
          </a:p>
        </p:txBody>
      </p:sp>
      <p:sp>
        <p:nvSpPr>
          <p:cNvPr id="18" name="Texto explicativo retangular com cantos arredondados 16"/>
          <p:cNvSpPr>
            <a:spLocks noChangeArrowheads="1"/>
          </p:cNvSpPr>
          <p:nvPr/>
        </p:nvSpPr>
        <p:spPr bwMode="auto">
          <a:xfrm>
            <a:off x="332396" y="3789040"/>
            <a:ext cx="3977692" cy="525318"/>
          </a:xfrm>
          <a:prstGeom prst="wedgeRoundRectCallout">
            <a:avLst>
              <a:gd name="adj1" fmla="val 46925"/>
              <a:gd name="adj2" fmla="val -9388"/>
              <a:gd name="adj3" fmla="val 16667"/>
            </a:avLst>
          </a:prstGeom>
          <a:solidFill>
            <a:srgbClr val="FFDD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>
                <a:solidFill>
                  <a:srgbClr val="006FBA"/>
                </a:solidFill>
              </a:rPr>
              <a:t>Outros </a:t>
            </a:r>
            <a:r>
              <a:rPr lang="pt-BR" sz="2000" i="0" dirty="0" smtClean="0">
                <a:solidFill>
                  <a:srgbClr val="006FBA"/>
                </a:solidFill>
              </a:rPr>
              <a:t>modificadores são  ‘+’ </a:t>
            </a:r>
            <a:r>
              <a:rPr lang="pt-BR" sz="2000" i="0" dirty="0">
                <a:solidFill>
                  <a:srgbClr val="006FBA"/>
                </a:solidFill>
              </a:rPr>
              <a:t>e </a:t>
            </a:r>
            <a:r>
              <a:rPr lang="pt-BR" sz="2000" i="0" dirty="0" smtClean="0">
                <a:solidFill>
                  <a:srgbClr val="006FBA"/>
                </a:solidFill>
              </a:rPr>
              <a:t>‘:’ </a:t>
            </a:r>
            <a:endParaRPr lang="en-US" sz="20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Sistema de resolução 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(4/5)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2060848"/>
            <a:ext cx="788436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en-US" sz="2000" i="0" dirty="0" smtClean="0">
                <a:solidFill>
                  <a:srgbClr val="006FBA"/>
                </a:solidFill>
              </a:rPr>
              <a:t>O </a:t>
            </a:r>
            <a:r>
              <a:rPr lang="en-US" sz="2000" i="0" dirty="0" err="1" smtClean="0">
                <a:solidFill>
                  <a:srgbClr val="006FBA"/>
                </a:solidFill>
              </a:rPr>
              <a:t>sistema</a:t>
            </a:r>
            <a:r>
              <a:rPr lang="en-US" sz="2000" i="0" dirty="0" smtClean="0">
                <a:solidFill>
                  <a:srgbClr val="006FBA"/>
                </a:solidFill>
              </a:rPr>
              <a:t> de </a:t>
            </a:r>
            <a:r>
              <a:rPr lang="pt-BR" sz="2000" i="0" dirty="0" smtClean="0">
                <a:solidFill>
                  <a:srgbClr val="006FBA"/>
                </a:solidFill>
              </a:rPr>
              <a:t>resolução redireciona a URL persistente para a URL de acesso ao item de informação.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pt-BR" sz="2000" dirty="0" smtClean="0">
                <a:solidFill>
                  <a:srgbClr val="006FBA"/>
                </a:solidFill>
              </a:rPr>
              <a:t>Exemplo</a:t>
            </a:r>
            <a:r>
              <a:rPr lang="pt-BR" sz="2000" i="0" dirty="0" smtClean="0">
                <a:solidFill>
                  <a:srgbClr val="006FBA"/>
                </a:solidFill>
              </a:rPr>
              <a:t>:</a:t>
            </a:r>
            <a:endParaRPr lang="en-US" sz="2000" i="0" dirty="0" smtClean="0">
              <a:solidFill>
                <a:srgbClr val="006FBA"/>
              </a:solidFill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sp>
        <p:nvSpPr>
          <p:cNvPr id="25" name="CaixaDeTexto 10"/>
          <p:cNvSpPr txBox="1">
            <a:spLocks noChangeArrowheads="1"/>
          </p:cNvSpPr>
          <p:nvPr/>
        </p:nvSpPr>
        <p:spPr bwMode="auto">
          <a:xfrm>
            <a:off x="539552" y="3645024"/>
            <a:ext cx="8208912" cy="2462213"/>
          </a:xfrm>
          <a:prstGeom prst="rect">
            <a:avLst/>
          </a:prstGeom>
          <a:solidFill>
            <a:srgbClr val="FFFF99">
              <a:alpha val="74901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400" b="1" i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i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http://urlib.net/8JMKD3MGP8W/3C9EP6P</a:t>
            </a:r>
            <a:endParaRPr lang="en-US" sz="2000" b="1" i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i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i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hlinkClick r:id="rId3"/>
              </a:rPr>
              <a:t>http://mtc-m16c.sid.inpe.br/col/sid.inpe.br/mtc-m18/2012/07.12.18.08/doc/CCSDS%20650.0-M-2.pdf</a:t>
            </a:r>
            <a:endParaRPr lang="en-US" sz="2000" b="1" i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i="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i="0" dirty="0"/>
          </a:p>
          <a:p>
            <a:endParaRPr lang="en-US" sz="2000" b="1" i="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o explicativo retangular com cantos arredondados 16"/>
          <p:cNvSpPr>
            <a:spLocks noChangeArrowheads="1"/>
          </p:cNvSpPr>
          <p:nvPr/>
        </p:nvSpPr>
        <p:spPr bwMode="auto">
          <a:xfrm>
            <a:off x="6359082" y="2992265"/>
            <a:ext cx="1898110" cy="534886"/>
          </a:xfrm>
          <a:prstGeom prst="wedgeRoundRectCallout">
            <a:avLst>
              <a:gd name="adj1" fmla="val 3151"/>
              <a:gd name="adj2" fmla="val 125745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t-BR" sz="1800" i="0" dirty="0" smtClean="0">
                <a:solidFill>
                  <a:srgbClr val="0070C0"/>
                </a:solidFill>
              </a:rPr>
              <a:t>URL persistente 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  <p:sp>
        <p:nvSpPr>
          <p:cNvPr id="42" name="Texto explicativo retangular com cantos arredondados 16"/>
          <p:cNvSpPr>
            <a:spLocks noChangeArrowheads="1"/>
          </p:cNvSpPr>
          <p:nvPr/>
        </p:nvSpPr>
        <p:spPr bwMode="auto">
          <a:xfrm>
            <a:off x="4182644" y="5597551"/>
            <a:ext cx="4240698" cy="534886"/>
          </a:xfrm>
          <a:prstGeom prst="wedgeRoundRectCallout">
            <a:avLst>
              <a:gd name="adj1" fmla="val 3151"/>
              <a:gd name="adj2" fmla="val -119876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t-BR" sz="1800" i="0" dirty="0">
                <a:solidFill>
                  <a:srgbClr val="006FBA"/>
                </a:solidFill>
              </a:rPr>
              <a:t>URL de acesso ao item de informação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Serviço de resolução </a:t>
            </a:r>
            <a:r>
              <a:rPr lang="pt-BR" sz="800" b="1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smtClean="0">
                <a:solidFill>
                  <a:srgbClr val="0070C0"/>
                </a:solidFill>
                <a:latin typeface="Arial" charset="0"/>
              </a:rPr>
              <a:t>(5/5)</a:t>
            </a:r>
            <a:endParaRPr lang="pt-BR" sz="18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2276872"/>
            <a:ext cx="788436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algn="l">
              <a:lnSpc>
                <a:spcPts val="3000"/>
              </a:lnSpc>
            </a:pPr>
            <a:r>
              <a:rPr lang="en-US" sz="2000" dirty="0" err="1" smtClean="0">
                <a:solidFill>
                  <a:srgbClr val="006FBA"/>
                </a:solidFill>
              </a:rPr>
              <a:t>Funcionamento</a:t>
            </a:r>
            <a:r>
              <a:rPr lang="en-US" sz="2000" dirty="0" smtClean="0">
                <a:solidFill>
                  <a:srgbClr val="006FBA"/>
                </a:solidFill>
              </a:rPr>
              <a:t> </a:t>
            </a:r>
            <a:r>
              <a:rPr lang="en-US" sz="2000" i="0" dirty="0" smtClean="0">
                <a:solidFill>
                  <a:srgbClr val="006FBA"/>
                </a:solidFill>
              </a:rPr>
              <a:t>(6 </a:t>
            </a:r>
            <a:r>
              <a:rPr lang="en-US" sz="2000" i="0" dirty="0" err="1" smtClean="0">
                <a:solidFill>
                  <a:srgbClr val="006FBA"/>
                </a:solidFill>
              </a:rPr>
              <a:t>fases</a:t>
            </a:r>
            <a:r>
              <a:rPr lang="en-US" sz="2000" i="0" dirty="0" smtClean="0">
                <a:solidFill>
                  <a:srgbClr val="006FBA"/>
                </a:solidFill>
              </a:rPr>
              <a:t>):</a:t>
            </a:r>
            <a:endParaRPr lang="pt-BR" sz="2000" i="0" dirty="0" smtClean="0">
              <a:solidFill>
                <a:srgbClr val="006FBA"/>
              </a:solidFill>
            </a:endParaRP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 rot="-420000">
            <a:off x="1283240" y="3733800"/>
            <a:ext cx="828675" cy="685800"/>
            <a:chOff x="384" y="1296"/>
            <a:chExt cx="442" cy="432"/>
          </a:xfrm>
        </p:grpSpPr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383" y="1296"/>
              <a:ext cx="336" cy="288"/>
            </a:xfrm>
            <a:prstGeom prst="rect">
              <a:avLst/>
            </a:prstGeom>
            <a:solidFill>
              <a:srgbClr val="003050"/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410" y="1305"/>
              <a:ext cx="288" cy="2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 flipV="1">
              <a:off x="382" y="1578"/>
              <a:ext cx="442" cy="144"/>
            </a:xfrm>
            <a:prstGeom prst="parallelogram">
              <a:avLst>
                <a:gd name="adj" fmla="val 76736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Cubo 13"/>
          <p:cNvSpPr>
            <a:spLocks noChangeAspect="1"/>
          </p:cNvSpPr>
          <p:nvPr/>
        </p:nvSpPr>
        <p:spPr bwMode="auto">
          <a:xfrm>
            <a:off x="3374579" y="3475038"/>
            <a:ext cx="731837" cy="104775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15" name="Cubo 14"/>
          <p:cNvSpPr>
            <a:spLocks noChangeAspect="1"/>
          </p:cNvSpPr>
          <p:nvPr/>
        </p:nvSpPr>
        <p:spPr bwMode="auto">
          <a:xfrm>
            <a:off x="5462588" y="3227388"/>
            <a:ext cx="731837" cy="104775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16" name="Cubo 15"/>
          <p:cNvSpPr>
            <a:spLocks noChangeAspect="1"/>
          </p:cNvSpPr>
          <p:nvPr/>
        </p:nvSpPr>
        <p:spPr bwMode="auto">
          <a:xfrm>
            <a:off x="6254750" y="3468688"/>
            <a:ext cx="731838" cy="1047750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17" name="Cubo 16"/>
          <p:cNvSpPr>
            <a:spLocks noChangeAspect="1"/>
          </p:cNvSpPr>
          <p:nvPr/>
        </p:nvSpPr>
        <p:spPr bwMode="auto">
          <a:xfrm>
            <a:off x="7046913" y="3730625"/>
            <a:ext cx="731837" cy="1049338"/>
          </a:xfrm>
          <a:prstGeom prst="cube">
            <a:avLst>
              <a:gd name="adj" fmla="val 40432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i="0" dirty="0">
              <a:solidFill>
                <a:srgbClr val="003050"/>
              </a:solidFill>
            </a:endParaRPr>
          </a:p>
        </p:txBody>
      </p:sp>
      <p:sp>
        <p:nvSpPr>
          <p:cNvPr id="18" name="Seta para a direita 25"/>
          <p:cNvSpPr>
            <a:spLocks noChangeArrowheads="1"/>
          </p:cNvSpPr>
          <p:nvPr/>
        </p:nvSpPr>
        <p:spPr bwMode="auto">
          <a:xfrm>
            <a:off x="2403029" y="3429000"/>
            <a:ext cx="755650" cy="576263"/>
          </a:xfrm>
          <a:prstGeom prst="rightArrow">
            <a:avLst>
              <a:gd name="adj1" fmla="val 50000"/>
              <a:gd name="adj2" fmla="val 49957"/>
            </a:avLst>
          </a:prstGeom>
          <a:solidFill>
            <a:srgbClr val="FFFF99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i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19" name="Seta para a direita 26"/>
          <p:cNvSpPr>
            <a:spLocks noChangeArrowheads="1"/>
          </p:cNvSpPr>
          <p:nvPr/>
        </p:nvSpPr>
        <p:spPr bwMode="auto">
          <a:xfrm>
            <a:off x="4382641" y="3429000"/>
            <a:ext cx="757238" cy="576263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99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i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0" name="Seta para a esquerda 27"/>
          <p:cNvSpPr>
            <a:spLocks noChangeArrowheads="1"/>
          </p:cNvSpPr>
          <p:nvPr/>
        </p:nvSpPr>
        <p:spPr bwMode="auto">
          <a:xfrm>
            <a:off x="2366516" y="4076700"/>
            <a:ext cx="755650" cy="576263"/>
          </a:xfrm>
          <a:prstGeom prst="leftArrow">
            <a:avLst>
              <a:gd name="adj1" fmla="val 50000"/>
              <a:gd name="adj2" fmla="val 49957"/>
            </a:avLst>
          </a:prstGeom>
          <a:solidFill>
            <a:srgbClr val="FFFF99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i="0">
                <a:solidFill>
                  <a:srgbClr val="0070C0"/>
                </a:solidFill>
              </a:rPr>
              <a:t>URL</a:t>
            </a:r>
          </a:p>
        </p:txBody>
      </p:sp>
      <p:sp>
        <p:nvSpPr>
          <p:cNvPr id="21" name="Seta para a esquerda 28"/>
          <p:cNvSpPr>
            <a:spLocks noChangeArrowheads="1"/>
          </p:cNvSpPr>
          <p:nvPr/>
        </p:nvSpPr>
        <p:spPr bwMode="auto">
          <a:xfrm>
            <a:off x="4311204" y="4076700"/>
            <a:ext cx="755650" cy="576263"/>
          </a:xfrm>
          <a:prstGeom prst="leftArrow">
            <a:avLst>
              <a:gd name="adj1" fmla="val 50000"/>
              <a:gd name="adj2" fmla="val 49957"/>
            </a:avLst>
          </a:prstGeom>
          <a:solidFill>
            <a:srgbClr val="FFFF99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i="0">
                <a:solidFill>
                  <a:srgbClr val="0070C0"/>
                </a:solidFill>
              </a:rPr>
              <a:t>URL</a:t>
            </a:r>
          </a:p>
        </p:txBody>
      </p:sp>
      <p:sp>
        <p:nvSpPr>
          <p:cNvPr id="22" name="CaixaDeTexto 29"/>
          <p:cNvSpPr txBox="1">
            <a:spLocks noChangeArrowheads="1"/>
          </p:cNvSpPr>
          <p:nvPr/>
        </p:nvSpPr>
        <p:spPr bwMode="auto">
          <a:xfrm>
            <a:off x="2572891" y="31623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3" name="CaixaDeTexto 30"/>
          <p:cNvSpPr txBox="1">
            <a:spLocks noChangeArrowheads="1"/>
          </p:cNvSpPr>
          <p:nvPr/>
        </p:nvSpPr>
        <p:spPr bwMode="auto">
          <a:xfrm>
            <a:off x="4598541" y="4581525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4" name="CaixaDeTexto 31"/>
          <p:cNvSpPr txBox="1">
            <a:spLocks noChangeArrowheads="1"/>
          </p:cNvSpPr>
          <p:nvPr/>
        </p:nvSpPr>
        <p:spPr bwMode="auto">
          <a:xfrm>
            <a:off x="4527104" y="31623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5" name="CaixaDeTexto 32"/>
          <p:cNvSpPr txBox="1">
            <a:spLocks noChangeArrowheads="1"/>
          </p:cNvSpPr>
          <p:nvPr/>
        </p:nvSpPr>
        <p:spPr bwMode="auto">
          <a:xfrm>
            <a:off x="2655441" y="4581525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6" name="CaixaDeTexto 33"/>
          <p:cNvSpPr txBox="1">
            <a:spLocks noChangeArrowheads="1"/>
          </p:cNvSpPr>
          <p:nvPr/>
        </p:nvSpPr>
        <p:spPr bwMode="auto">
          <a:xfrm>
            <a:off x="3144391" y="4652963"/>
            <a:ext cx="1095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0" dirty="0">
                <a:solidFill>
                  <a:srgbClr val="0070C0"/>
                </a:solidFill>
              </a:rPr>
              <a:t>urlib.net</a:t>
            </a:r>
          </a:p>
        </p:txBody>
      </p:sp>
      <p:sp>
        <p:nvSpPr>
          <p:cNvPr id="27" name="CaixaDeTexto 34"/>
          <p:cNvSpPr txBox="1">
            <a:spLocks noChangeArrowheads="1"/>
          </p:cNvSpPr>
          <p:nvPr/>
        </p:nvSpPr>
        <p:spPr bwMode="auto">
          <a:xfrm>
            <a:off x="5695266" y="4901669"/>
            <a:ext cx="2232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i="0" dirty="0" err="1">
                <a:solidFill>
                  <a:srgbClr val="0070C0"/>
                </a:solidFill>
              </a:rPr>
              <a:t>Federação</a:t>
            </a:r>
            <a:r>
              <a:rPr lang="en-US" sz="1800" b="1" i="0" dirty="0">
                <a:solidFill>
                  <a:srgbClr val="0070C0"/>
                </a:solidFill>
              </a:rPr>
              <a:t> </a:t>
            </a:r>
            <a:r>
              <a:rPr lang="en-US" sz="1800" b="1" i="0" dirty="0" smtClean="0">
                <a:solidFill>
                  <a:srgbClr val="0070C0"/>
                </a:solidFill>
              </a:rPr>
              <a:t>de </a:t>
            </a:r>
            <a:r>
              <a:rPr lang="en-US" sz="1800" b="1" i="0" dirty="0" err="1" smtClean="0">
                <a:solidFill>
                  <a:srgbClr val="0070C0"/>
                </a:solidFill>
              </a:rPr>
              <a:t>todos</a:t>
            </a:r>
            <a:r>
              <a:rPr lang="en-US" sz="1800" b="1" i="0" dirty="0" smtClean="0">
                <a:solidFill>
                  <a:srgbClr val="0070C0"/>
                </a:solidFill>
              </a:rPr>
              <a:t> </a:t>
            </a:r>
            <a:r>
              <a:rPr lang="en-US" sz="1800" b="1" i="0" dirty="0" err="1" smtClean="0">
                <a:solidFill>
                  <a:srgbClr val="0070C0"/>
                </a:solidFill>
              </a:rPr>
              <a:t>os</a:t>
            </a:r>
            <a:r>
              <a:rPr lang="en-US" sz="1800" b="1" i="0" dirty="0" smtClean="0">
                <a:solidFill>
                  <a:srgbClr val="0070C0"/>
                </a:solidFill>
              </a:rPr>
              <a:t> </a:t>
            </a:r>
            <a:r>
              <a:rPr lang="en-US" sz="1800" b="1" i="0" dirty="0" err="1" smtClean="0">
                <a:solidFill>
                  <a:srgbClr val="0070C0"/>
                </a:solidFill>
              </a:rPr>
              <a:t>Arquivos</a:t>
            </a:r>
            <a:endParaRPr lang="en-US" sz="1800" b="1" i="0" dirty="0">
              <a:solidFill>
                <a:srgbClr val="0070C0"/>
              </a:solidFill>
            </a:endParaRPr>
          </a:p>
        </p:txBody>
      </p:sp>
      <p:sp>
        <p:nvSpPr>
          <p:cNvPr id="28" name="CaixaDeTexto 35"/>
          <p:cNvSpPr txBox="1">
            <a:spLocks noChangeArrowheads="1"/>
          </p:cNvSpPr>
          <p:nvPr/>
        </p:nvSpPr>
        <p:spPr bwMode="auto">
          <a:xfrm>
            <a:off x="1116013" y="3141663"/>
            <a:ext cx="850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0">
                <a:solidFill>
                  <a:srgbClr val="0070C0"/>
                </a:solidFill>
              </a:rPr>
              <a:t>cliente</a:t>
            </a:r>
          </a:p>
        </p:txBody>
      </p:sp>
      <p:sp>
        <p:nvSpPr>
          <p:cNvPr id="29" name="Texto explicativo retangular com cantos arredondados 36"/>
          <p:cNvSpPr>
            <a:spLocks noChangeArrowheads="1"/>
          </p:cNvSpPr>
          <p:nvPr/>
        </p:nvSpPr>
        <p:spPr bwMode="auto">
          <a:xfrm>
            <a:off x="6084168" y="1412503"/>
            <a:ext cx="2638673" cy="1368425"/>
          </a:xfrm>
          <a:prstGeom prst="wedgeRoundRectCallout">
            <a:avLst>
              <a:gd name="adj1" fmla="val -25277"/>
              <a:gd name="adj2" fmla="val 82196"/>
              <a:gd name="adj3" fmla="val 16667"/>
            </a:avLst>
          </a:prstGeom>
          <a:solidFill>
            <a:srgbClr val="FFCC66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800" i="0" dirty="0" smtClean="0">
                <a:solidFill>
                  <a:srgbClr val="0070C0"/>
                </a:solidFill>
              </a:rPr>
              <a:t>O </a:t>
            </a:r>
            <a:r>
              <a:rPr lang="en-US" sz="1800" i="0" dirty="0" err="1" smtClean="0">
                <a:solidFill>
                  <a:srgbClr val="0070C0"/>
                </a:solidFill>
              </a:rPr>
              <a:t>Arquivo</a:t>
            </a:r>
            <a:r>
              <a:rPr lang="en-US" sz="1800" i="0" dirty="0" smtClean="0">
                <a:solidFill>
                  <a:srgbClr val="0070C0"/>
                </a:solidFill>
              </a:rPr>
              <a:t> </a:t>
            </a:r>
            <a:r>
              <a:rPr lang="en-US" sz="1800" i="0" dirty="0">
                <a:solidFill>
                  <a:srgbClr val="0070C0"/>
                </a:solidFill>
              </a:rPr>
              <a:t>que tem o IBI </a:t>
            </a:r>
            <a:r>
              <a:rPr lang="en-US" sz="1800" i="0" dirty="0" err="1">
                <a:solidFill>
                  <a:srgbClr val="0070C0"/>
                </a:solidFill>
              </a:rPr>
              <a:t>retorna</a:t>
            </a:r>
            <a:r>
              <a:rPr lang="en-US" sz="1800" i="0" dirty="0">
                <a:solidFill>
                  <a:srgbClr val="0070C0"/>
                </a:solidFill>
              </a:rPr>
              <a:t> a URL (3) </a:t>
            </a:r>
            <a:r>
              <a:rPr lang="en-US" sz="1800" i="0" dirty="0" smtClean="0">
                <a:solidFill>
                  <a:srgbClr val="0070C0"/>
                </a:solidFill>
              </a:rPr>
              <a:t>e </a:t>
            </a:r>
            <a:r>
              <a:rPr lang="en-US" sz="1800" i="0" dirty="0" err="1" smtClean="0">
                <a:solidFill>
                  <a:srgbClr val="0070C0"/>
                </a:solidFill>
              </a:rPr>
              <a:t>em</a:t>
            </a:r>
            <a:r>
              <a:rPr lang="en-US" sz="1800" i="0" dirty="0" smtClean="0">
                <a:solidFill>
                  <a:srgbClr val="0070C0"/>
                </a:solidFill>
              </a:rPr>
              <a:t> </a:t>
            </a:r>
            <a:r>
              <a:rPr lang="en-US" sz="1800" i="0" dirty="0" err="1" smtClean="0">
                <a:solidFill>
                  <a:srgbClr val="0070C0"/>
                </a:solidFill>
              </a:rPr>
              <a:t>seguida</a:t>
            </a:r>
            <a:r>
              <a:rPr lang="en-US" sz="1800" i="0" dirty="0" smtClean="0">
                <a:solidFill>
                  <a:srgbClr val="0070C0"/>
                </a:solidFill>
              </a:rPr>
              <a:t> </a:t>
            </a:r>
            <a:r>
              <a:rPr lang="en-US" sz="1800" i="0" dirty="0">
                <a:solidFill>
                  <a:srgbClr val="0070C0"/>
                </a:solidFill>
              </a:rPr>
              <a:t>o </a:t>
            </a:r>
            <a:r>
              <a:rPr lang="pt-BR" sz="1800" i="0" dirty="0" smtClean="0">
                <a:solidFill>
                  <a:srgbClr val="0070C0"/>
                </a:solidFill>
              </a:rPr>
              <a:t>item de informação</a:t>
            </a:r>
            <a:r>
              <a:rPr lang="en-US" sz="1800" i="0" dirty="0" smtClean="0">
                <a:solidFill>
                  <a:srgbClr val="0070C0"/>
                </a:solidFill>
              </a:rPr>
              <a:t> </a:t>
            </a:r>
            <a:r>
              <a:rPr lang="en-US" sz="1800" i="0" dirty="0">
                <a:solidFill>
                  <a:srgbClr val="0070C0"/>
                </a:solidFill>
              </a:rPr>
              <a:t>(6)</a:t>
            </a:r>
          </a:p>
        </p:txBody>
      </p:sp>
      <p:sp>
        <p:nvSpPr>
          <p:cNvPr id="32" name="CaixaDeTexto 29"/>
          <p:cNvSpPr txBox="1">
            <a:spLocks noChangeArrowheads="1"/>
          </p:cNvSpPr>
          <p:nvPr/>
        </p:nvSpPr>
        <p:spPr bwMode="auto">
          <a:xfrm>
            <a:off x="3212578" y="5084763"/>
            <a:ext cx="930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>
                <a:solidFill>
                  <a:srgbClr val="0070C0"/>
                </a:solidFill>
              </a:rPr>
              <a:t>5   URL </a:t>
            </a:r>
          </a:p>
        </p:txBody>
      </p:sp>
      <p:sp>
        <p:nvSpPr>
          <p:cNvPr id="33" name="CaixaDeTexto 31"/>
          <p:cNvSpPr txBox="1">
            <a:spLocks noChangeArrowheads="1"/>
          </p:cNvSpPr>
          <p:nvPr/>
        </p:nvSpPr>
        <p:spPr bwMode="auto">
          <a:xfrm>
            <a:off x="2540627" y="5589240"/>
            <a:ext cx="22878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>
                <a:solidFill>
                  <a:srgbClr val="0070C0"/>
                </a:solidFill>
              </a:rPr>
              <a:t>6   </a:t>
            </a:r>
            <a:r>
              <a:rPr lang="en-US" i="0" dirty="0" smtClean="0">
                <a:solidFill>
                  <a:srgbClr val="0070C0"/>
                </a:solidFill>
              </a:rPr>
              <a:t>Item </a:t>
            </a:r>
            <a:r>
              <a:rPr lang="pt-BR" i="0" dirty="0" smtClean="0">
                <a:solidFill>
                  <a:srgbClr val="0070C0"/>
                </a:solidFill>
              </a:rPr>
              <a:t>de informação</a:t>
            </a:r>
            <a:endParaRPr lang="en-US" i="0" dirty="0">
              <a:solidFill>
                <a:srgbClr val="0070C0"/>
              </a:solidFill>
            </a:endParaRPr>
          </a:p>
        </p:txBody>
      </p:sp>
      <p:sp>
        <p:nvSpPr>
          <p:cNvPr id="34" name="Texto explicativo retangular com cantos arredondados 36"/>
          <p:cNvSpPr>
            <a:spLocks noChangeArrowheads="1"/>
          </p:cNvSpPr>
          <p:nvPr/>
        </p:nvSpPr>
        <p:spPr bwMode="auto">
          <a:xfrm>
            <a:off x="3995217" y="2485777"/>
            <a:ext cx="1512887" cy="511175"/>
          </a:xfrm>
          <a:prstGeom prst="wedgeRoundRectCallout">
            <a:avLst>
              <a:gd name="adj1" fmla="val -46124"/>
              <a:gd name="adj2" fmla="val 118758"/>
              <a:gd name="adj3" fmla="val 16667"/>
            </a:avLst>
          </a:prstGeom>
          <a:solidFill>
            <a:srgbClr val="FFCC66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800" i="0">
                <a:solidFill>
                  <a:srgbClr val="0070C0"/>
                </a:solidFill>
              </a:rPr>
              <a:t>Resolvedor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cxnSp>
        <p:nvCxnSpPr>
          <p:cNvPr id="42" name="Conector de seta reta 41"/>
          <p:cNvCxnSpPr/>
          <p:nvPr/>
        </p:nvCxnSpPr>
        <p:spPr bwMode="auto">
          <a:xfrm flipH="1">
            <a:off x="2411760" y="5424488"/>
            <a:ext cx="2790000" cy="20736"/>
          </a:xfrm>
          <a:prstGeom prst="straightConnector1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cxnSp>
        <p:nvCxnSpPr>
          <p:cNvPr id="45" name="Conector de seta reta 44"/>
          <p:cNvCxnSpPr/>
          <p:nvPr/>
        </p:nvCxnSpPr>
        <p:spPr bwMode="auto">
          <a:xfrm flipH="1">
            <a:off x="2267744" y="5927794"/>
            <a:ext cx="2791396" cy="21486"/>
          </a:xfrm>
          <a:prstGeom prst="straightConnector1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4179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Manutenção de IBI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(1/1)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2671" y="2628000"/>
            <a:ext cx="7884368" cy="216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pt-BR" sz="2000" i="0" dirty="0" smtClean="0">
                <a:solidFill>
                  <a:srgbClr val="006FBA"/>
                </a:solidFill>
              </a:rPr>
              <a:t>Criação de uma Associação para a Manutenção de IBI (AMI), sem </a:t>
            </a:r>
            <a:r>
              <a:rPr lang="pt-BR" sz="2000" i="0" dirty="0">
                <a:solidFill>
                  <a:srgbClr val="006FBA"/>
                </a:solidFill>
              </a:rPr>
              <a:t>fins </a:t>
            </a:r>
            <a:r>
              <a:rPr lang="pt-BR" sz="2000" i="0" dirty="0" smtClean="0">
                <a:solidFill>
                  <a:srgbClr val="006FBA"/>
                </a:solidFill>
              </a:rPr>
              <a:t>lucrativos, </a:t>
            </a:r>
            <a:r>
              <a:rPr lang="pt-BR" sz="2000" i="0" dirty="0">
                <a:solidFill>
                  <a:srgbClr val="006FBA"/>
                </a:solidFill>
              </a:rPr>
              <a:t>com </a:t>
            </a:r>
            <a:r>
              <a:rPr lang="pt-BR" sz="2000" i="0" dirty="0" smtClean="0">
                <a:solidFill>
                  <a:srgbClr val="006FBA"/>
                </a:solidFill>
              </a:rPr>
              <a:t>objetivo (entre outros) de</a:t>
            </a:r>
            <a:r>
              <a:rPr lang="pt-BR" sz="2000" i="0" dirty="0" smtClean="0">
                <a:solidFill>
                  <a:srgbClr val="006FBA"/>
                </a:solidFill>
              </a:rPr>
              <a:t>: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457200" lvl="2" algn="l">
              <a:spcBef>
                <a:spcPts val="0"/>
              </a:spcBef>
            </a:pPr>
            <a:r>
              <a:rPr lang="pt-BR" sz="2000" i="0" dirty="0" smtClean="0">
                <a:solidFill>
                  <a:srgbClr val="006FBA"/>
                </a:solidFill>
              </a:rPr>
              <a:t>Disseminar </a:t>
            </a:r>
            <a:r>
              <a:rPr lang="pt-BR" sz="2000" i="0" dirty="0">
                <a:solidFill>
                  <a:srgbClr val="006FBA"/>
                </a:solidFill>
              </a:rPr>
              <a:t>e p</a:t>
            </a:r>
            <a:r>
              <a:rPr lang="pt-BR" sz="2000" i="0" dirty="0" smtClean="0">
                <a:solidFill>
                  <a:srgbClr val="006FBA"/>
                </a:solidFill>
              </a:rPr>
              <a:t>romover </a:t>
            </a:r>
            <a:r>
              <a:rPr lang="pt-BR" sz="2000" i="0" dirty="0">
                <a:solidFill>
                  <a:srgbClr val="006FBA"/>
                </a:solidFill>
              </a:rPr>
              <a:t>a geração e o uso correto dos </a:t>
            </a:r>
            <a:r>
              <a:rPr lang="pt-BR" sz="2000" i="0" dirty="0" smtClean="0">
                <a:solidFill>
                  <a:srgbClr val="006FBA"/>
                </a:solidFill>
              </a:rPr>
              <a:t>IBI;</a:t>
            </a:r>
            <a:endParaRPr lang="pt-BR" sz="2000" i="0" dirty="0" smtClean="0">
              <a:solidFill>
                <a:srgbClr val="006FBA"/>
              </a:solidFill>
            </a:endParaRPr>
          </a:p>
          <a:p>
            <a:pPr marL="457200" lvl="2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457200" lvl="2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Manter as infraestruturas para a resolução dos </a:t>
            </a:r>
            <a:r>
              <a:rPr lang="pt-BR" sz="2000" i="0" dirty="0" smtClean="0">
                <a:solidFill>
                  <a:srgbClr val="006FBA"/>
                </a:solidFill>
              </a:rPr>
              <a:t>IBI.</a:t>
            </a:r>
            <a:endParaRPr lang="en-US" sz="2000" i="0" dirty="0">
              <a:solidFill>
                <a:srgbClr val="006FBA"/>
              </a:solidFill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Referências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(1/1)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2132856"/>
            <a:ext cx="78843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r>
              <a:rPr lang="pt-BR" sz="2000" i="0" dirty="0" smtClean="0">
                <a:solidFill>
                  <a:srgbClr val="006FBA"/>
                </a:solidFill>
              </a:rPr>
              <a:t>BANON</a:t>
            </a:r>
            <a:r>
              <a:rPr lang="pt-BR" sz="2000" i="0" dirty="0">
                <a:solidFill>
                  <a:srgbClr val="006FBA"/>
                </a:solidFill>
              </a:rPr>
              <a:t>, G. J. F. </a:t>
            </a:r>
            <a:r>
              <a:rPr lang="pt-BR" sz="2000" b="1" i="0" dirty="0">
                <a:solidFill>
                  <a:srgbClr val="006FBA"/>
                </a:solidFill>
              </a:rPr>
              <a:t>Identificador com base na Internet (IBI)</a:t>
            </a:r>
            <a:r>
              <a:rPr lang="pt-BR" sz="2000" i="0" dirty="0">
                <a:solidFill>
                  <a:srgbClr val="006FBA"/>
                </a:solidFill>
              </a:rPr>
              <a:t>: Sistema de identificação. São José dos Campos: INPE, 2011. </a:t>
            </a:r>
            <a:r>
              <a:rPr lang="pt-BR" sz="2000" i="0" dirty="0" smtClean="0">
                <a:solidFill>
                  <a:srgbClr val="006FBA"/>
                </a:solidFill>
              </a:rPr>
              <a:t>39 </a:t>
            </a:r>
            <a:r>
              <a:rPr lang="pt-BR" sz="2000" i="0" dirty="0">
                <a:solidFill>
                  <a:srgbClr val="006FBA"/>
                </a:solidFill>
              </a:rPr>
              <a:t>p. (iconet.com.br/</a:t>
            </a:r>
            <a:r>
              <a:rPr lang="pt-BR" sz="2000" i="0" dirty="0" err="1">
                <a:solidFill>
                  <a:srgbClr val="006FBA"/>
                </a:solidFill>
              </a:rPr>
              <a:t>banon</a:t>
            </a:r>
            <a:r>
              <a:rPr lang="pt-BR" sz="2000" i="0" dirty="0">
                <a:solidFill>
                  <a:srgbClr val="006FBA"/>
                </a:solidFill>
              </a:rPr>
              <a:t>/2009/09.09.22.01-RPQ). Disponível em: &lt;</a:t>
            </a:r>
            <a:r>
              <a:rPr lang="pt-BR" sz="2000" i="0" dirty="0">
                <a:solidFill>
                  <a:srgbClr val="006FBA"/>
                </a:solidFill>
                <a:hlinkClick r:id="rId2"/>
              </a:rPr>
              <a:t>http://urlib.net/LK47B6W/362SFKH</a:t>
            </a:r>
            <a:r>
              <a:rPr lang="pt-BR" sz="2000" i="0" dirty="0" smtClean="0">
                <a:solidFill>
                  <a:srgbClr val="006FBA"/>
                </a:solidFill>
              </a:rPr>
              <a:t>&gt;.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pt-BR" sz="2000" i="0" dirty="0">
                <a:solidFill>
                  <a:srgbClr val="006FBA"/>
                </a:solidFill>
              </a:rPr>
              <a:t>BANON, G. J. F. </a:t>
            </a:r>
            <a:r>
              <a:rPr lang="pt-BR" sz="2000" b="1" i="0" dirty="0">
                <a:solidFill>
                  <a:srgbClr val="006FBA"/>
                </a:solidFill>
              </a:rPr>
              <a:t>Identificador com base na Internet (IBI)</a:t>
            </a:r>
            <a:r>
              <a:rPr lang="pt-BR" sz="2000" i="0" dirty="0">
                <a:solidFill>
                  <a:srgbClr val="006FBA"/>
                </a:solidFill>
              </a:rPr>
              <a:t>:</a:t>
            </a:r>
            <a:r>
              <a:rPr lang="pt-BR" sz="2000" b="1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Sistema de resolução. São José dos Campos: INPE, versão: 2016-01-16. 71 p.  Disponível em: &lt;</a:t>
            </a:r>
            <a:r>
              <a:rPr lang="pt-BR" sz="2000" i="0" dirty="0">
                <a:solidFill>
                  <a:srgbClr val="006FBA"/>
                </a:solidFill>
                <a:hlinkClick r:id="rId3"/>
              </a:rPr>
              <a:t>http://urlib.net/J8LNKB5R7W/3G2EKR5</a:t>
            </a:r>
            <a:r>
              <a:rPr lang="pt-BR" sz="2000" i="0" dirty="0" smtClean="0">
                <a:solidFill>
                  <a:srgbClr val="006FBA"/>
                </a:solidFill>
              </a:rPr>
              <a:t>&gt;.</a:t>
            </a:r>
          </a:p>
          <a:p>
            <a:pPr marL="0" lvl="1" algn="l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pt-BR" sz="2000" i="0" dirty="0" smtClean="0">
                <a:solidFill>
                  <a:srgbClr val="006FBA"/>
                </a:solidFill>
              </a:rPr>
              <a:t>Stone, L. </a:t>
            </a:r>
            <a:r>
              <a:rPr lang="pt-BR" sz="2000" i="0" dirty="0" err="1">
                <a:solidFill>
                  <a:srgbClr val="006FBA"/>
                </a:solidFill>
              </a:rPr>
              <a:t>Competitive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Evaluation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of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 smtClean="0">
                <a:solidFill>
                  <a:srgbClr val="006FBA"/>
                </a:solidFill>
              </a:rPr>
              <a:t>PURLs</a:t>
            </a:r>
            <a:r>
              <a:rPr lang="pt-BR" sz="2000" i="0" dirty="0">
                <a:solidFill>
                  <a:srgbClr val="006FBA"/>
                </a:solidFill>
              </a:rPr>
              <a:t>. </a:t>
            </a:r>
            <a:r>
              <a:rPr lang="pt-BR" sz="2000" i="0" dirty="0" smtClean="0">
                <a:solidFill>
                  <a:srgbClr val="006FBA"/>
                </a:solidFill>
              </a:rPr>
              <a:t>Cambridge: MIT, </a:t>
            </a:r>
            <a:r>
              <a:rPr lang="pt-BR" sz="2000" i="0" dirty="0">
                <a:solidFill>
                  <a:srgbClr val="006FBA"/>
                </a:solidFill>
              </a:rPr>
              <a:t>2000. Disponível em: </a:t>
            </a:r>
            <a:r>
              <a:rPr lang="pt-BR" sz="2000" i="0" dirty="0" smtClean="0">
                <a:solidFill>
                  <a:srgbClr val="006FBA"/>
                </a:solidFill>
              </a:rPr>
              <a:t>&lt;</a:t>
            </a:r>
            <a:r>
              <a:rPr lang="pt-BR" sz="2000" i="0" dirty="0" smtClean="0">
                <a:solidFill>
                  <a:srgbClr val="006FBA"/>
                </a:solidFill>
                <a:hlinkClick r:id="rId4"/>
              </a:rPr>
              <a:t>http://web.mit.edu/handle/www/purl-eval.html</a:t>
            </a:r>
            <a:r>
              <a:rPr lang="pt-BR" sz="2000" i="0" dirty="0" smtClean="0">
                <a:solidFill>
                  <a:srgbClr val="006FBA"/>
                </a:solidFill>
              </a:rPr>
              <a:t>&gt;.</a:t>
            </a:r>
            <a:endParaRPr lang="en-US" sz="2000" i="0" dirty="0">
              <a:solidFill>
                <a:srgbClr val="006FBA"/>
              </a:solidFill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9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 descr="25%"/>
          <p:cNvSpPr>
            <a:spLocks noChangeArrowheads="1"/>
          </p:cNvSpPr>
          <p:nvPr/>
        </p:nvSpPr>
        <p:spPr bwMode="auto">
          <a:xfrm>
            <a:off x="1219200" y="1804988"/>
            <a:ext cx="6848475" cy="3928268"/>
          </a:xfrm>
          <a:prstGeom prst="rect">
            <a:avLst/>
          </a:prstGeom>
          <a:pattFill prst="pct25">
            <a:fgClr>
              <a:srgbClr val="3BB1FF"/>
            </a:fgClr>
            <a:bgClr>
              <a:schemeClr val="bg1"/>
            </a:bgClr>
          </a:patt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204864"/>
            <a:ext cx="6629400" cy="352839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b="1" dirty="0" smtClean="0">
                <a:solidFill>
                  <a:srgbClr val="006FBA"/>
                </a:solidFill>
                <a:latin typeface="Arial" charset="0"/>
              </a:rPr>
              <a:t>Como tudo começou</a:t>
            </a:r>
          </a:p>
          <a:p>
            <a:pPr eaLnBrk="1" hangingPunct="1">
              <a:buFontTx/>
              <a:buNone/>
            </a:pPr>
            <a:r>
              <a:rPr lang="pt-BR" b="1" dirty="0" smtClean="0">
                <a:solidFill>
                  <a:srgbClr val="006FBA"/>
                </a:solidFill>
                <a:latin typeface="Arial" charset="0"/>
              </a:rPr>
              <a:t>Alguns identificadores globais</a:t>
            </a:r>
          </a:p>
          <a:p>
            <a:pPr eaLnBrk="1" hangingPunct="1">
              <a:buFontTx/>
              <a:buNone/>
            </a:pPr>
            <a:r>
              <a:rPr lang="pt-BR" b="1" dirty="0" smtClean="0">
                <a:solidFill>
                  <a:srgbClr val="006FBA"/>
                </a:solidFill>
                <a:latin typeface="Arial" charset="0"/>
                <a:cs typeface="Arial" charset="0"/>
              </a:rPr>
              <a:t>Sistema de identificação</a:t>
            </a:r>
          </a:p>
          <a:p>
            <a:pPr eaLnBrk="1" hangingPunct="1">
              <a:buFontTx/>
              <a:buNone/>
            </a:pPr>
            <a:r>
              <a:rPr lang="pt-BR" b="1" dirty="0" smtClean="0">
                <a:solidFill>
                  <a:srgbClr val="006FBA"/>
                </a:solidFill>
                <a:latin typeface="Arial" charset="0"/>
                <a:cs typeface="Arial" charset="0"/>
              </a:rPr>
              <a:t>Sistema de resolução</a:t>
            </a:r>
          </a:p>
          <a:p>
            <a:pPr eaLnBrk="1" hangingPunct="1">
              <a:buFontTx/>
              <a:buNone/>
            </a:pPr>
            <a:r>
              <a:rPr lang="pt-BR" b="1" dirty="0" smtClean="0">
                <a:solidFill>
                  <a:srgbClr val="006FBA"/>
                </a:solidFill>
                <a:latin typeface="Arial" charset="0"/>
                <a:cs typeface="Arial" charset="0"/>
              </a:rPr>
              <a:t>Manutenção de IBI</a:t>
            </a:r>
          </a:p>
          <a:p>
            <a:pPr eaLnBrk="1" hangingPunct="1">
              <a:buFontTx/>
              <a:buNone/>
            </a:pPr>
            <a:r>
              <a:rPr lang="pt-BR" b="1" dirty="0" smtClean="0">
                <a:solidFill>
                  <a:srgbClr val="006FBA"/>
                </a:solidFill>
                <a:latin typeface="Arial" charset="0"/>
                <a:cs typeface="Arial" charset="0"/>
              </a:rPr>
              <a:t>Referências</a:t>
            </a: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1219200" y="1881188"/>
            <a:ext cx="6858000" cy="304800"/>
          </a:xfrm>
          <a:prstGeom prst="rect">
            <a:avLst/>
          </a:prstGeom>
          <a:solidFill>
            <a:srgbClr val="006FB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1219200" y="1576388"/>
            <a:ext cx="6858000" cy="609600"/>
          </a:xfrm>
          <a:prstGeom prst="roundRect">
            <a:avLst>
              <a:gd name="adj" fmla="val 16667"/>
            </a:avLst>
          </a:prstGeom>
          <a:solidFill>
            <a:srgbClr val="006FB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1268413" y="1652588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pt-BR" sz="2400" b="1" i="0">
                <a:solidFill>
                  <a:srgbClr val="006FBA"/>
                </a:solidFill>
              </a:rPr>
              <a:t>   </a:t>
            </a:r>
            <a:r>
              <a:rPr lang="pt-BR" sz="2400" b="1" i="0">
                <a:solidFill>
                  <a:srgbClr val="B0E0FE"/>
                </a:solidFill>
              </a:rPr>
              <a:t>Conteúdo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Como tudo começou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(1/4)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1817721"/>
            <a:ext cx="7884368" cy="139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r>
              <a:rPr lang="pt-BR" sz="2000" i="0" dirty="0" smtClean="0">
                <a:solidFill>
                  <a:srgbClr val="006FBA"/>
                </a:solidFill>
              </a:rPr>
              <a:t>Em 1995, para hospedagem da produção </a:t>
            </a:r>
            <a:r>
              <a:rPr lang="pt-BR" sz="2000" i="0" dirty="0">
                <a:solidFill>
                  <a:srgbClr val="006FBA"/>
                </a:solidFill>
              </a:rPr>
              <a:t>científica de 7 grupos de pesquisas participando do projeto </a:t>
            </a:r>
            <a:r>
              <a:rPr lang="pt-BR" sz="2000" i="0" dirty="0" err="1" smtClean="0">
                <a:solidFill>
                  <a:srgbClr val="006FBA"/>
                </a:solidFill>
              </a:rPr>
              <a:t>AnIMoMat</a:t>
            </a:r>
            <a:r>
              <a:rPr lang="pt-BR" sz="2000" i="0" dirty="0" smtClean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70C0"/>
                </a:solidFill>
              </a:rPr>
              <a:t>do </a:t>
            </a:r>
            <a:r>
              <a:rPr lang="en-US" sz="2000" i="0" dirty="0" err="1" smtClean="0">
                <a:solidFill>
                  <a:srgbClr val="0070C0"/>
                </a:solidFill>
              </a:rPr>
              <a:t>ProTeM</a:t>
            </a:r>
            <a:r>
              <a:rPr lang="en-US" sz="2000" i="0" dirty="0" smtClean="0">
                <a:solidFill>
                  <a:srgbClr val="0070C0"/>
                </a:solidFill>
              </a:rPr>
              <a:t>-CC/</a:t>
            </a:r>
            <a:r>
              <a:rPr lang="en-US" sz="2000" i="0" dirty="0" err="1" smtClean="0">
                <a:solidFill>
                  <a:srgbClr val="0070C0"/>
                </a:solidFill>
              </a:rPr>
              <a:t>CNPq</a:t>
            </a:r>
            <a:r>
              <a:rPr lang="en-US" sz="2000" i="0" dirty="0" smtClean="0">
                <a:solidFill>
                  <a:srgbClr val="0070C0"/>
                </a:solidFill>
              </a:rPr>
              <a:t>,</a:t>
            </a:r>
            <a:r>
              <a:rPr lang="pt-BR" sz="2000" i="0" dirty="0" smtClean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nasceu a </a:t>
            </a:r>
            <a:r>
              <a:rPr lang="pt-BR" sz="2000" b="1" i="0" dirty="0">
                <a:solidFill>
                  <a:srgbClr val="006FBA"/>
                </a:solidFill>
              </a:rPr>
              <a:t>plataforma </a:t>
            </a:r>
            <a:r>
              <a:rPr lang="pt-BR" sz="2000" b="1" i="0" dirty="0" err="1">
                <a:solidFill>
                  <a:srgbClr val="006FBA"/>
                </a:solidFill>
              </a:rPr>
              <a:t>UR</a:t>
            </a:r>
            <a:r>
              <a:rPr lang="pt-BR" sz="2000" b="1" dirty="0" err="1">
                <a:solidFill>
                  <a:srgbClr val="006FBA"/>
                </a:solidFill>
              </a:rPr>
              <a:t>Lib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smtClean="0">
                <a:solidFill>
                  <a:srgbClr val="006FBA"/>
                </a:solidFill>
              </a:rPr>
              <a:t>para hospedar </a:t>
            </a:r>
            <a:r>
              <a:rPr lang="pt-BR" sz="2000" i="0" dirty="0">
                <a:solidFill>
                  <a:srgbClr val="006FBA"/>
                </a:solidFill>
              </a:rPr>
              <a:t>uma</a:t>
            </a:r>
          </a:p>
          <a:p>
            <a:r>
              <a:rPr lang="pt-BR" sz="2000" b="1" i="0" dirty="0">
                <a:solidFill>
                  <a:srgbClr val="006FBA"/>
                </a:solidFill>
              </a:rPr>
              <a:t>Federação de Arquivos</a:t>
            </a:r>
            <a:endParaRPr lang="pt-BR" sz="2000" i="0" dirty="0">
              <a:solidFill>
                <a:srgbClr val="006FBA"/>
              </a:solidFill>
            </a:endParaRPr>
          </a:p>
          <a:p>
            <a:pPr>
              <a:lnSpc>
                <a:spcPts val="3000"/>
              </a:lnSpc>
            </a:pPr>
            <a:endParaRPr lang="pt-BR" sz="2000" i="0" dirty="0" smtClean="0">
              <a:solidFill>
                <a:srgbClr val="006FBA"/>
              </a:solidFill>
            </a:endParaRPr>
          </a:p>
        </p:txBody>
      </p:sp>
      <p:sp>
        <p:nvSpPr>
          <p:cNvPr id="9" name="Texto explicativo retangular com cantos arredondados 6"/>
          <p:cNvSpPr>
            <a:spLocks noChangeArrowheads="1"/>
          </p:cNvSpPr>
          <p:nvPr/>
        </p:nvSpPr>
        <p:spPr bwMode="auto">
          <a:xfrm>
            <a:off x="5112000" y="3789040"/>
            <a:ext cx="2448272" cy="1871960"/>
          </a:xfrm>
          <a:prstGeom prst="wedgeRoundRectCallout">
            <a:avLst>
              <a:gd name="adj1" fmla="val -29507"/>
              <a:gd name="adj2" fmla="val -3423"/>
              <a:gd name="adj3" fmla="val 16667"/>
            </a:avLst>
          </a:prstGeom>
          <a:solidFill>
            <a:srgbClr val="FFFF99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800" i="0" dirty="0" err="1" smtClean="0">
                <a:solidFill>
                  <a:srgbClr val="0070C0"/>
                </a:solidFill>
              </a:rPr>
              <a:t>Os</a:t>
            </a:r>
            <a:r>
              <a:rPr lang="en-US" sz="1800" i="0" dirty="0" smtClean="0">
                <a:solidFill>
                  <a:srgbClr val="0070C0"/>
                </a:solidFill>
              </a:rPr>
              <a:t> </a:t>
            </a:r>
            <a:r>
              <a:rPr lang="en-US" sz="1800" i="0" dirty="0" err="1" smtClean="0">
                <a:solidFill>
                  <a:srgbClr val="0070C0"/>
                </a:solidFill>
              </a:rPr>
              <a:t>Arquivos</a:t>
            </a:r>
            <a:r>
              <a:rPr lang="en-US" sz="1800" i="0" dirty="0" smtClean="0">
                <a:solidFill>
                  <a:srgbClr val="0070C0"/>
                </a:solidFill>
              </a:rPr>
              <a:t> da </a:t>
            </a:r>
            <a:r>
              <a:rPr lang="en-US" sz="1800" i="0" dirty="0" err="1" smtClean="0">
                <a:solidFill>
                  <a:srgbClr val="0070C0"/>
                </a:solidFill>
              </a:rPr>
              <a:t>Federação</a:t>
            </a:r>
            <a:r>
              <a:rPr lang="en-US" sz="1800" i="0" dirty="0" smtClean="0">
                <a:solidFill>
                  <a:srgbClr val="0070C0"/>
                </a:solidFill>
              </a:rPr>
              <a:t> </a:t>
            </a:r>
            <a:r>
              <a:rPr lang="en-US" sz="1800" i="0" dirty="0" err="1" smtClean="0">
                <a:solidFill>
                  <a:srgbClr val="0070C0"/>
                </a:solidFill>
              </a:rPr>
              <a:t>passaram</a:t>
            </a:r>
            <a:r>
              <a:rPr lang="en-US" sz="1800" i="0" dirty="0" smtClean="0">
                <a:solidFill>
                  <a:srgbClr val="0070C0"/>
                </a:solidFill>
              </a:rPr>
              <a:t> a </a:t>
            </a:r>
            <a:r>
              <a:rPr lang="en-US" sz="1800" i="0" dirty="0" err="1" smtClean="0">
                <a:solidFill>
                  <a:srgbClr val="0070C0"/>
                </a:solidFill>
              </a:rPr>
              <a:t>usar</a:t>
            </a:r>
            <a:r>
              <a:rPr lang="en-US" sz="1800" i="0" dirty="0" smtClean="0">
                <a:solidFill>
                  <a:srgbClr val="0070C0"/>
                </a:solidFill>
              </a:rPr>
              <a:t> um </a:t>
            </a:r>
            <a:r>
              <a:rPr lang="en-US" sz="1800" i="0" dirty="0" err="1" smtClean="0">
                <a:solidFill>
                  <a:srgbClr val="0070C0"/>
                </a:solidFill>
              </a:rPr>
              <a:t>mesmo</a:t>
            </a:r>
            <a:r>
              <a:rPr lang="en-US" sz="1800" i="0" dirty="0" smtClean="0">
                <a:solidFill>
                  <a:srgbClr val="0070C0"/>
                </a:solidFill>
              </a:rPr>
              <a:t> </a:t>
            </a:r>
            <a:r>
              <a:rPr lang="en-US" sz="1800" b="1" i="0" dirty="0" err="1" smtClean="0">
                <a:solidFill>
                  <a:srgbClr val="0070C0"/>
                </a:solidFill>
              </a:rPr>
              <a:t>sistema</a:t>
            </a:r>
            <a:r>
              <a:rPr lang="en-US" sz="1800" b="1" i="0" dirty="0" smtClean="0">
                <a:solidFill>
                  <a:srgbClr val="0070C0"/>
                </a:solidFill>
              </a:rPr>
              <a:t> de </a:t>
            </a:r>
            <a:r>
              <a:rPr lang="en-US" sz="1800" b="1" i="0" dirty="0" err="1" smtClean="0">
                <a:solidFill>
                  <a:srgbClr val="0070C0"/>
                </a:solidFill>
              </a:rPr>
              <a:t>identificação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  <p:grpSp>
        <p:nvGrpSpPr>
          <p:cNvPr id="10" name="Grupo 17"/>
          <p:cNvGrpSpPr>
            <a:grpSpLocks/>
          </p:cNvGrpSpPr>
          <p:nvPr/>
        </p:nvGrpSpPr>
        <p:grpSpPr bwMode="auto">
          <a:xfrm>
            <a:off x="1403648" y="3603972"/>
            <a:ext cx="3311525" cy="2273300"/>
            <a:chOff x="3267618" y="2586390"/>
            <a:chExt cx="3312522" cy="2273610"/>
          </a:xfrm>
        </p:grpSpPr>
        <p:sp>
          <p:nvSpPr>
            <p:cNvPr id="11" name="Elipse 9"/>
            <p:cNvSpPr>
              <a:spLocks noChangeArrowheads="1"/>
            </p:cNvSpPr>
            <p:nvPr/>
          </p:nvSpPr>
          <p:spPr bwMode="auto">
            <a:xfrm>
              <a:off x="3816000" y="2700000"/>
              <a:ext cx="2160000" cy="2160000"/>
            </a:xfrm>
            <a:prstGeom prst="ellipse">
              <a:avLst/>
            </a:prstGeom>
            <a:noFill/>
            <a:ln w="19050">
              <a:solidFill>
                <a:srgbClr val="00339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i="0">
                <a:solidFill>
                  <a:srgbClr val="003050"/>
                </a:solidFill>
              </a:endParaRPr>
            </a:p>
          </p:txBody>
        </p:sp>
        <p:sp>
          <p:nvSpPr>
            <p:cNvPr id="12" name="CaixaDeTexto 10"/>
            <p:cNvSpPr txBox="1">
              <a:spLocks noChangeArrowheads="1"/>
            </p:cNvSpPr>
            <p:nvPr/>
          </p:nvSpPr>
          <p:spPr bwMode="auto">
            <a:xfrm>
              <a:off x="4347788" y="2586390"/>
              <a:ext cx="1116052" cy="3693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0" dirty="0">
                  <a:solidFill>
                    <a:srgbClr val="0070C0"/>
                  </a:solidFill>
                </a:rPr>
                <a:t>INPE</a:t>
              </a:r>
            </a:p>
          </p:txBody>
        </p:sp>
        <p:sp>
          <p:nvSpPr>
            <p:cNvPr id="13" name="CaixaDeTexto 11"/>
            <p:cNvSpPr txBox="1">
              <a:spLocks noChangeArrowheads="1"/>
            </p:cNvSpPr>
            <p:nvPr/>
          </p:nvSpPr>
          <p:spPr bwMode="auto">
            <a:xfrm>
              <a:off x="3411640" y="3167922"/>
              <a:ext cx="1116052" cy="3693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0" dirty="0" err="1">
                  <a:solidFill>
                    <a:srgbClr val="0070C0"/>
                  </a:solidFill>
                </a:rPr>
                <a:t>Unicamp</a:t>
              </a:r>
              <a:endParaRPr lang="en-US" sz="1800" i="0" dirty="0">
                <a:solidFill>
                  <a:srgbClr val="0070C0"/>
                </a:solidFill>
              </a:endParaRPr>
            </a:p>
          </p:txBody>
        </p:sp>
        <p:sp>
          <p:nvSpPr>
            <p:cNvPr id="14" name="CaixaDeTexto 12"/>
            <p:cNvSpPr txBox="1">
              <a:spLocks noChangeArrowheads="1"/>
            </p:cNvSpPr>
            <p:nvPr/>
          </p:nvSpPr>
          <p:spPr bwMode="auto">
            <a:xfrm>
              <a:off x="5283935" y="3167922"/>
              <a:ext cx="1116052" cy="3693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0">
                  <a:solidFill>
                    <a:srgbClr val="0070C0"/>
                  </a:solidFill>
                </a:rPr>
                <a:t>USP</a:t>
              </a:r>
            </a:p>
          </p:txBody>
        </p:sp>
        <p:sp>
          <p:nvSpPr>
            <p:cNvPr id="15" name="CaixaDeTexto 13"/>
            <p:cNvSpPr txBox="1">
              <a:spLocks noChangeArrowheads="1"/>
            </p:cNvSpPr>
            <p:nvPr/>
          </p:nvSpPr>
          <p:spPr bwMode="auto">
            <a:xfrm>
              <a:off x="5464088" y="3744065"/>
              <a:ext cx="1116052" cy="369382"/>
            </a:xfrm>
            <a:prstGeom prst="rect">
              <a:avLst/>
            </a:prstGeom>
            <a:solidFill>
              <a:srgbClr val="FFFF99">
                <a:alpha val="25098"/>
              </a:srgbClr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0">
                  <a:solidFill>
                    <a:srgbClr val="0070C0"/>
                  </a:solidFill>
                </a:rPr>
                <a:t>CEFET</a:t>
              </a:r>
            </a:p>
          </p:txBody>
        </p:sp>
        <p:sp>
          <p:nvSpPr>
            <p:cNvPr id="16" name="CaixaDeTexto 14"/>
            <p:cNvSpPr txBox="1">
              <a:spLocks noChangeArrowheads="1"/>
            </p:cNvSpPr>
            <p:nvPr/>
          </p:nvSpPr>
          <p:spPr bwMode="auto">
            <a:xfrm>
              <a:off x="3491879" y="4320207"/>
              <a:ext cx="1116052" cy="369382"/>
            </a:xfrm>
            <a:prstGeom prst="rect">
              <a:avLst/>
            </a:prstGeom>
            <a:solidFill>
              <a:srgbClr val="FFFF99">
                <a:alpha val="25098"/>
              </a:srgbClr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0">
                  <a:solidFill>
                    <a:srgbClr val="0070C0"/>
                  </a:solidFill>
                </a:rPr>
                <a:t>UFPe</a:t>
              </a:r>
            </a:p>
          </p:txBody>
        </p:sp>
        <p:sp>
          <p:nvSpPr>
            <p:cNvPr id="17" name="CaixaDeTexto 15"/>
            <p:cNvSpPr txBox="1">
              <a:spLocks noChangeArrowheads="1"/>
            </p:cNvSpPr>
            <p:nvPr/>
          </p:nvSpPr>
          <p:spPr bwMode="auto">
            <a:xfrm>
              <a:off x="5211924" y="4320207"/>
              <a:ext cx="1116052" cy="369382"/>
            </a:xfrm>
            <a:prstGeom prst="rect">
              <a:avLst/>
            </a:prstGeom>
            <a:solidFill>
              <a:srgbClr val="FFFF99">
                <a:alpha val="25098"/>
              </a:srgbClr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0">
                  <a:solidFill>
                    <a:srgbClr val="0070C0"/>
                  </a:solidFill>
                </a:rPr>
                <a:t>UFal</a:t>
              </a:r>
            </a:p>
          </p:txBody>
        </p:sp>
        <p:sp>
          <p:nvSpPr>
            <p:cNvPr id="18" name="CaixaDeTexto 16"/>
            <p:cNvSpPr txBox="1">
              <a:spLocks noChangeArrowheads="1"/>
            </p:cNvSpPr>
            <p:nvPr/>
          </p:nvSpPr>
          <p:spPr bwMode="auto">
            <a:xfrm>
              <a:off x="3267618" y="3744065"/>
              <a:ext cx="1116052" cy="36938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CC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0">
                  <a:solidFill>
                    <a:srgbClr val="0070C0"/>
                  </a:solidFill>
                </a:rPr>
                <a:t>UFSCar</a:t>
              </a:r>
            </a:p>
          </p:txBody>
        </p:sp>
      </p:grp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Como tudo começou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(2/4)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29816" y="1628799"/>
            <a:ext cx="7884368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r>
              <a:rPr lang="pt-BR" sz="2000" i="0" dirty="0" smtClean="0">
                <a:solidFill>
                  <a:srgbClr val="006FBA"/>
                </a:solidFill>
              </a:rPr>
              <a:t>A identificação dos itens de informação ocorreu por meio de</a:t>
            </a:r>
          </a:p>
          <a:p>
            <a:pPr>
              <a:lnSpc>
                <a:spcPts val="3000"/>
              </a:lnSpc>
            </a:pPr>
            <a:r>
              <a:rPr lang="pt-BR" sz="2000" b="1" i="0" dirty="0" smtClean="0">
                <a:solidFill>
                  <a:srgbClr val="006FBA"/>
                </a:solidFill>
              </a:rPr>
              <a:t>Identificadores com Base na Internet (IBI)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06600" y="3356992"/>
            <a:ext cx="512512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0" dirty="0" smtClean="0">
                <a:solidFill>
                  <a:srgbClr val="006FBA"/>
                </a:solidFill>
              </a:rPr>
              <a:t>dpi.</a:t>
            </a:r>
            <a:r>
              <a:rPr lang="pt-BR" sz="2000" i="0" dirty="0" smtClean="0">
                <a:solidFill>
                  <a:srgbClr val="FF33CC"/>
                </a:solidFill>
              </a:rPr>
              <a:t>inpe</a:t>
            </a:r>
            <a:r>
              <a:rPr lang="pt-BR" sz="2000" i="0" dirty="0" smtClean="0">
                <a:solidFill>
                  <a:srgbClr val="006FBA"/>
                </a:solidFill>
              </a:rPr>
              <a:t>.br/</a:t>
            </a:r>
            <a:r>
              <a:rPr lang="pt-BR" sz="2000" i="0" dirty="0" err="1" smtClean="0">
                <a:solidFill>
                  <a:srgbClr val="006FBA"/>
                </a:solidFill>
              </a:rPr>
              <a:t>banon</a:t>
            </a:r>
            <a:r>
              <a:rPr lang="pt-BR" sz="2000" i="0" dirty="0" smtClean="0">
                <a:solidFill>
                  <a:srgbClr val="006FBA"/>
                </a:solidFill>
              </a:rPr>
              <a:t>/1995/09.01.10.50</a:t>
            </a:r>
          </a:p>
          <a:p>
            <a:endParaRPr lang="pt-BR" sz="2000" i="0" dirty="0">
              <a:solidFill>
                <a:srgbClr val="006FBA"/>
              </a:solidFill>
            </a:endParaRPr>
          </a:p>
          <a:p>
            <a:r>
              <a:rPr lang="pt-BR" sz="2000" i="0" dirty="0" smtClean="0">
                <a:solidFill>
                  <a:srgbClr val="006FBA"/>
                </a:solidFill>
              </a:rPr>
              <a:t>dca.fee.</a:t>
            </a:r>
            <a:r>
              <a:rPr lang="pt-BR" sz="2000" i="0" dirty="0" smtClean="0">
                <a:solidFill>
                  <a:srgbClr val="FF33CC"/>
                </a:solidFill>
              </a:rPr>
              <a:t>unicamp</a:t>
            </a:r>
            <a:r>
              <a:rPr lang="pt-BR" sz="2000" i="0" dirty="0" smtClean="0">
                <a:solidFill>
                  <a:srgbClr val="006FBA"/>
                </a:solidFill>
              </a:rPr>
              <a:t>.br/</a:t>
            </a:r>
            <a:r>
              <a:rPr lang="pt-BR" sz="2000" i="0" dirty="0" err="1" smtClean="0">
                <a:solidFill>
                  <a:srgbClr val="006FBA"/>
                </a:solidFill>
              </a:rPr>
              <a:t>lotufo</a:t>
            </a:r>
            <a:r>
              <a:rPr lang="pt-BR" sz="2000" i="0" dirty="0" smtClean="0">
                <a:solidFill>
                  <a:srgbClr val="006FBA"/>
                </a:solidFill>
              </a:rPr>
              <a:t>/1996/04.19.08.10</a:t>
            </a:r>
          </a:p>
          <a:p>
            <a:endParaRPr lang="pt-BR" sz="2000" i="0" dirty="0">
              <a:solidFill>
                <a:srgbClr val="006FBA"/>
              </a:solidFill>
            </a:endParaRPr>
          </a:p>
          <a:p>
            <a:r>
              <a:rPr lang="pt-BR" sz="2000" i="0" dirty="0" smtClean="0">
                <a:solidFill>
                  <a:srgbClr val="006FBA"/>
                </a:solidFill>
              </a:rPr>
              <a:t>dc.</a:t>
            </a:r>
            <a:r>
              <a:rPr lang="pt-BR" sz="2000" i="0" dirty="0" smtClean="0">
                <a:solidFill>
                  <a:srgbClr val="FF33CC"/>
                </a:solidFill>
              </a:rPr>
              <a:t>ufscar</a:t>
            </a:r>
            <a:r>
              <a:rPr lang="pt-BR" sz="2000" i="0" dirty="0" smtClean="0">
                <a:solidFill>
                  <a:srgbClr val="006FBA"/>
                </a:solidFill>
              </a:rPr>
              <a:t>.br/</a:t>
            </a:r>
            <a:r>
              <a:rPr lang="pt-BR" sz="2000" i="0" dirty="0" err="1" smtClean="0">
                <a:solidFill>
                  <a:srgbClr val="006FBA"/>
                </a:solidFill>
              </a:rPr>
              <a:t>jander</a:t>
            </a:r>
            <a:r>
              <a:rPr lang="pt-BR" sz="2000" i="0" dirty="0" smtClean="0">
                <a:solidFill>
                  <a:srgbClr val="006FBA"/>
                </a:solidFill>
              </a:rPr>
              <a:t>/1996/04.29.10.48</a:t>
            </a:r>
          </a:p>
          <a:p>
            <a:endParaRPr lang="pt-BR" sz="2000" i="0" dirty="0">
              <a:solidFill>
                <a:srgbClr val="006FBA"/>
              </a:solidFill>
            </a:endParaRPr>
          </a:p>
          <a:p>
            <a:r>
              <a:rPr lang="pt-BR" sz="2000" i="0" dirty="0">
                <a:solidFill>
                  <a:srgbClr val="006FBA"/>
                </a:solidFill>
              </a:rPr>
              <a:t>ime.</a:t>
            </a:r>
            <a:r>
              <a:rPr lang="pt-BR" sz="2000" i="0" dirty="0">
                <a:solidFill>
                  <a:srgbClr val="FF33CC"/>
                </a:solidFill>
              </a:rPr>
              <a:t>usp</a:t>
            </a:r>
            <a:r>
              <a:rPr lang="pt-BR" sz="2000" i="0" dirty="0">
                <a:solidFill>
                  <a:srgbClr val="006FBA"/>
                </a:solidFill>
              </a:rPr>
              <a:t>.br/</a:t>
            </a:r>
            <a:r>
              <a:rPr lang="pt-BR" sz="2000" i="0" dirty="0" err="1">
                <a:solidFill>
                  <a:srgbClr val="006FBA"/>
                </a:solidFill>
              </a:rPr>
              <a:t>hirata</a:t>
            </a:r>
            <a:r>
              <a:rPr lang="pt-BR" sz="2000" i="0" dirty="0">
                <a:solidFill>
                  <a:srgbClr val="006FBA"/>
                </a:solidFill>
              </a:rPr>
              <a:t>/1997/09.02.16.38</a:t>
            </a:r>
          </a:p>
        </p:txBody>
      </p:sp>
      <p:sp>
        <p:nvSpPr>
          <p:cNvPr id="3" name="Chave esquerda 2"/>
          <p:cNvSpPr/>
          <p:nvPr/>
        </p:nvSpPr>
        <p:spPr bwMode="auto">
          <a:xfrm rot="5400000">
            <a:off x="3564008" y="2240960"/>
            <a:ext cx="252000" cy="1908000"/>
          </a:xfrm>
          <a:prstGeom prst="leftBrac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 smtClean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0" name="Chave esquerda 9"/>
          <p:cNvSpPr/>
          <p:nvPr/>
        </p:nvSpPr>
        <p:spPr bwMode="auto">
          <a:xfrm rot="5400000">
            <a:off x="5580232" y="2240960"/>
            <a:ext cx="252000" cy="1908000"/>
          </a:xfrm>
          <a:prstGeom prst="leftBrac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 smtClean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03848" y="263691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006FBA"/>
                </a:solidFill>
              </a:rPr>
              <a:t>prefixo</a:t>
            </a:r>
            <a:endParaRPr lang="pt-BR" sz="2000" dirty="0">
              <a:solidFill>
                <a:srgbClr val="006FBA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292000" y="2636912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006FBA"/>
                </a:solidFill>
              </a:rPr>
              <a:t>sufixo</a:t>
            </a:r>
            <a:endParaRPr lang="pt-BR" sz="2000" dirty="0">
              <a:solidFill>
                <a:srgbClr val="006FBA"/>
              </a:solidFill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323528" y="4922161"/>
            <a:ext cx="1944216" cy="1080120"/>
          </a:xfrm>
          <a:prstGeom prst="wedgeRoundRectCallout">
            <a:avLst>
              <a:gd name="adj1" fmla="val 47019"/>
              <a:gd name="adj2" fmla="val -7270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Federação </a:t>
            </a:r>
            <a:r>
              <a:rPr lang="pt-BR" sz="2000" i="0" dirty="0" smtClean="0">
                <a:solidFill>
                  <a:srgbClr val="006FBA"/>
                </a:solidFill>
              </a:rPr>
              <a:t>de 4 </a:t>
            </a:r>
            <a:r>
              <a:rPr lang="pt-BR" sz="2000" i="0" dirty="0">
                <a:solidFill>
                  <a:srgbClr val="006FBA"/>
                </a:solidFill>
              </a:rPr>
              <a:t>Arquivos </a:t>
            </a:r>
            <a:r>
              <a:rPr lang="pt-BR" sz="2000" i="0" dirty="0" smtClean="0">
                <a:solidFill>
                  <a:srgbClr val="006FBA"/>
                </a:solidFill>
              </a:rPr>
              <a:t>de </a:t>
            </a:r>
            <a:r>
              <a:rPr lang="pt-BR" sz="2000" i="0" dirty="0">
                <a:solidFill>
                  <a:srgbClr val="006FBA"/>
                </a:solidFill>
              </a:rPr>
              <a:t>pesquisadores</a:t>
            </a:r>
          </a:p>
        </p:txBody>
      </p:sp>
      <p:sp>
        <p:nvSpPr>
          <p:cNvPr id="13" name="Texto explicativo retangular com cantos arredondados 12"/>
          <p:cNvSpPr/>
          <p:nvPr/>
        </p:nvSpPr>
        <p:spPr bwMode="auto">
          <a:xfrm>
            <a:off x="210938" y="2420887"/>
            <a:ext cx="2391990" cy="1139849"/>
          </a:xfrm>
          <a:prstGeom prst="wedgeRoundRectCallout">
            <a:avLst>
              <a:gd name="adj1" fmla="val 72242"/>
              <a:gd name="adj2" fmla="val -1063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 smtClean="0">
                <a:solidFill>
                  <a:srgbClr val="006FBA"/>
                </a:solidFill>
              </a:rPr>
              <a:t>Nome de domínio +</a:t>
            </a:r>
          </a:p>
          <a:p>
            <a:pPr algn="ctr"/>
            <a:r>
              <a:rPr lang="pt-BR" sz="1800" i="0" dirty="0">
                <a:solidFill>
                  <a:srgbClr val="006FBA"/>
                </a:solidFill>
              </a:rPr>
              <a:t>n</a:t>
            </a:r>
            <a:r>
              <a:rPr lang="pt-BR" sz="1800" i="0" dirty="0" smtClean="0">
                <a:solidFill>
                  <a:srgbClr val="006FBA"/>
                </a:solidFill>
              </a:rPr>
              <a:t>ome do hospedeiro</a:t>
            </a:r>
          </a:p>
          <a:p>
            <a:pPr algn="ctr"/>
            <a:r>
              <a:rPr lang="pt-BR" sz="1800" i="0" dirty="0" smtClean="0">
                <a:solidFill>
                  <a:srgbClr val="006FBA"/>
                </a:solidFill>
              </a:rPr>
              <a:t>de </a:t>
            </a:r>
            <a:r>
              <a:rPr lang="pt-BR" sz="1800" dirty="0" smtClean="0">
                <a:solidFill>
                  <a:srgbClr val="006FBA"/>
                </a:solidFill>
              </a:rPr>
              <a:t>onde</a:t>
            </a:r>
            <a:r>
              <a:rPr lang="pt-BR" sz="1800" i="0" dirty="0" smtClean="0">
                <a:solidFill>
                  <a:srgbClr val="006FBA"/>
                </a:solidFill>
              </a:rPr>
              <a:t> foi criado o IBI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6747641" y="2424377"/>
            <a:ext cx="2185421" cy="1220647"/>
          </a:xfrm>
          <a:prstGeom prst="wedgeRoundRectCallout">
            <a:avLst>
              <a:gd name="adj1" fmla="val -75752"/>
              <a:gd name="adj2" fmla="val -15324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 smtClean="0">
                <a:solidFill>
                  <a:srgbClr val="006FBA"/>
                </a:solidFill>
              </a:rPr>
              <a:t>Ano +</a:t>
            </a:r>
          </a:p>
          <a:p>
            <a:pPr algn="ctr"/>
            <a:r>
              <a:rPr lang="pt-BR" sz="1800" i="0" dirty="0" err="1" smtClean="0">
                <a:solidFill>
                  <a:srgbClr val="006FBA"/>
                </a:solidFill>
              </a:rPr>
              <a:t>Mês.Dia.Hora</a:t>
            </a:r>
            <a:r>
              <a:rPr lang="pt-BR" sz="1800" i="0" dirty="0" smtClean="0">
                <a:solidFill>
                  <a:srgbClr val="006FBA"/>
                </a:solidFill>
              </a:rPr>
              <a:t> de </a:t>
            </a:r>
            <a:r>
              <a:rPr lang="pt-BR" sz="1800" dirty="0" smtClean="0">
                <a:solidFill>
                  <a:srgbClr val="006FBA"/>
                </a:solidFill>
              </a:rPr>
              <a:t>quando</a:t>
            </a:r>
            <a:r>
              <a:rPr lang="pt-BR" sz="1800" i="0" dirty="0" smtClean="0">
                <a:solidFill>
                  <a:srgbClr val="006FBA"/>
                </a:solidFill>
              </a:rPr>
              <a:t> foi criado o IBI</a:t>
            </a:r>
            <a:endParaRPr lang="pt-BR" sz="18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>
                <a:solidFill>
                  <a:srgbClr val="006FBA"/>
                </a:solidFill>
                <a:latin typeface="Arial" charset="0"/>
              </a:rPr>
              <a:t>Como tudo começou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(3/4)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0688" y="1347788"/>
            <a:ext cx="540226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9816" y="1849749"/>
            <a:ext cx="7884368" cy="155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r>
              <a:rPr lang="en-US" sz="2000" i="0" dirty="0" err="1">
                <a:solidFill>
                  <a:srgbClr val="006FBA"/>
                </a:solidFill>
              </a:rPr>
              <a:t>Em</a:t>
            </a:r>
            <a:r>
              <a:rPr lang="en-US" sz="2000" i="0" dirty="0">
                <a:solidFill>
                  <a:srgbClr val="006FBA"/>
                </a:solidFill>
              </a:rPr>
              <a:t> 1998, </a:t>
            </a:r>
            <a:r>
              <a:rPr lang="en-US" sz="2000" i="0" dirty="0" err="1" smtClean="0">
                <a:solidFill>
                  <a:srgbClr val="006FBA"/>
                </a:solidFill>
              </a:rPr>
              <a:t>ao</a:t>
            </a:r>
            <a:r>
              <a:rPr lang="en-US" sz="2000" i="0" dirty="0" smtClean="0">
                <a:solidFill>
                  <a:srgbClr val="006FBA"/>
                </a:solidFill>
              </a:rPr>
              <a:t> </a:t>
            </a:r>
            <a:r>
              <a:rPr lang="en-US" sz="2000" i="0" dirty="0" err="1">
                <a:solidFill>
                  <a:srgbClr val="006FBA"/>
                </a:solidFill>
              </a:rPr>
              <a:t>término</a:t>
            </a:r>
            <a:r>
              <a:rPr lang="en-US" sz="2000" i="0" dirty="0">
                <a:solidFill>
                  <a:srgbClr val="006FBA"/>
                </a:solidFill>
              </a:rPr>
              <a:t> do </a:t>
            </a:r>
            <a:r>
              <a:rPr lang="en-US" sz="2000" i="0" dirty="0" err="1">
                <a:solidFill>
                  <a:srgbClr val="006FBA"/>
                </a:solidFill>
              </a:rPr>
              <a:t>projeto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 smtClean="0">
                <a:solidFill>
                  <a:srgbClr val="006FBA"/>
                </a:solidFill>
              </a:rPr>
              <a:t>AnIMoMat</a:t>
            </a:r>
            <a:r>
              <a:rPr lang="pt-BR" sz="2000" i="0" dirty="0" smtClean="0">
                <a:solidFill>
                  <a:srgbClr val="006FBA"/>
                </a:solidFill>
              </a:rPr>
              <a:t>,</a:t>
            </a:r>
          </a:p>
          <a:p>
            <a:r>
              <a:rPr lang="pt-BR" sz="2000" i="0" dirty="0" smtClean="0">
                <a:solidFill>
                  <a:srgbClr val="006FBA"/>
                </a:solidFill>
              </a:rPr>
              <a:t>os registros com os itens de informação foram </a:t>
            </a:r>
            <a:r>
              <a:rPr lang="pt-BR" sz="2000" i="0" dirty="0">
                <a:solidFill>
                  <a:srgbClr val="006FBA"/>
                </a:solidFill>
              </a:rPr>
              <a:t>preservados por meio </a:t>
            </a:r>
            <a:r>
              <a:rPr lang="pt-BR" sz="2000" i="0" dirty="0" smtClean="0">
                <a:solidFill>
                  <a:srgbClr val="006FBA"/>
                </a:solidFill>
              </a:rPr>
              <a:t>de </a:t>
            </a:r>
            <a:r>
              <a:rPr lang="pt-BR" sz="2000" b="1" i="0" dirty="0" smtClean="0">
                <a:solidFill>
                  <a:srgbClr val="006FBA"/>
                </a:solidFill>
              </a:rPr>
              <a:t>Migrações </a:t>
            </a:r>
            <a:r>
              <a:rPr lang="pt-BR" sz="2000" b="1" i="0" dirty="0">
                <a:solidFill>
                  <a:srgbClr val="006FBA"/>
                </a:solidFill>
              </a:rPr>
              <a:t>Digitais</a:t>
            </a:r>
          </a:p>
          <a:p>
            <a:r>
              <a:rPr lang="pt-BR" sz="2000" i="0" dirty="0">
                <a:solidFill>
                  <a:srgbClr val="006FBA"/>
                </a:solidFill>
              </a:rPr>
              <a:t>para o Arquivo do INPE e os demais Arquivos foram encerrados.</a:t>
            </a:r>
          </a:p>
          <a:p>
            <a:pPr algn="l">
              <a:lnSpc>
                <a:spcPts val="3000"/>
              </a:lnSpc>
            </a:pPr>
            <a:endParaRPr lang="en-US" sz="2400" b="1" i="0" dirty="0">
              <a:solidFill>
                <a:srgbClr val="006FBA"/>
              </a:solidFill>
            </a:endParaRPr>
          </a:p>
        </p:txBody>
      </p:sp>
      <p:grpSp>
        <p:nvGrpSpPr>
          <p:cNvPr id="48" name="Grupo 29"/>
          <p:cNvGrpSpPr/>
          <p:nvPr/>
        </p:nvGrpSpPr>
        <p:grpSpPr>
          <a:xfrm>
            <a:off x="1403648" y="2852936"/>
            <a:ext cx="3311525" cy="3021013"/>
            <a:chOff x="2916238" y="809625"/>
            <a:chExt cx="3311525" cy="3021013"/>
          </a:xfrm>
        </p:grpSpPr>
        <p:grpSp>
          <p:nvGrpSpPr>
            <p:cNvPr id="49" name="Grupo 17"/>
            <p:cNvGrpSpPr>
              <a:grpSpLocks/>
            </p:cNvGrpSpPr>
            <p:nvPr/>
          </p:nvGrpSpPr>
          <p:grpSpPr bwMode="auto">
            <a:xfrm>
              <a:off x="2916238" y="1557338"/>
              <a:ext cx="3311525" cy="2273300"/>
              <a:chOff x="3267618" y="2586390"/>
              <a:chExt cx="3312522" cy="2273610"/>
            </a:xfrm>
          </p:grpSpPr>
          <p:sp>
            <p:nvSpPr>
              <p:cNvPr id="53" name="Elipse 9"/>
              <p:cNvSpPr>
                <a:spLocks noChangeArrowheads="1"/>
              </p:cNvSpPr>
              <p:nvPr/>
            </p:nvSpPr>
            <p:spPr bwMode="auto">
              <a:xfrm>
                <a:off x="3816000" y="2700000"/>
                <a:ext cx="2160000" cy="2160000"/>
              </a:xfrm>
              <a:prstGeom prst="ellipse">
                <a:avLst/>
              </a:prstGeom>
              <a:noFill/>
              <a:ln w="19050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 i="0">
                  <a:solidFill>
                    <a:srgbClr val="003050"/>
                  </a:solidFill>
                </a:endParaRPr>
              </a:p>
            </p:txBody>
          </p:sp>
          <p:sp>
            <p:nvSpPr>
              <p:cNvPr id="54" name="CaixaDeTexto 10"/>
              <p:cNvSpPr txBox="1">
                <a:spLocks noChangeArrowheads="1"/>
              </p:cNvSpPr>
              <p:nvPr/>
            </p:nvSpPr>
            <p:spPr bwMode="auto">
              <a:xfrm>
                <a:off x="4347788" y="2586390"/>
                <a:ext cx="1116052" cy="36938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CC66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i="0">
                    <a:solidFill>
                      <a:srgbClr val="0070C0"/>
                    </a:solidFill>
                  </a:rPr>
                  <a:t>INPE</a:t>
                </a:r>
              </a:p>
            </p:txBody>
          </p:sp>
          <p:sp>
            <p:nvSpPr>
              <p:cNvPr id="55" name="CaixaDeTexto 11"/>
              <p:cNvSpPr txBox="1">
                <a:spLocks noChangeArrowheads="1"/>
              </p:cNvSpPr>
              <p:nvPr/>
            </p:nvSpPr>
            <p:spPr bwMode="auto">
              <a:xfrm>
                <a:off x="3411640" y="3167922"/>
                <a:ext cx="1116052" cy="36938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CC66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i="0" dirty="0" err="1">
                    <a:solidFill>
                      <a:srgbClr val="0070C0"/>
                    </a:solidFill>
                  </a:rPr>
                  <a:t>Unicamp</a:t>
                </a:r>
                <a:endParaRPr lang="en-US" sz="1800" i="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6" name="CaixaDeTexto 12"/>
              <p:cNvSpPr txBox="1">
                <a:spLocks noChangeArrowheads="1"/>
              </p:cNvSpPr>
              <p:nvPr/>
            </p:nvSpPr>
            <p:spPr bwMode="auto">
              <a:xfrm>
                <a:off x="5283935" y="3167922"/>
                <a:ext cx="1116052" cy="36938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CC66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i="0">
                    <a:solidFill>
                      <a:srgbClr val="0070C0"/>
                    </a:solidFill>
                  </a:rPr>
                  <a:t>USP</a:t>
                </a:r>
              </a:p>
            </p:txBody>
          </p:sp>
          <p:sp>
            <p:nvSpPr>
              <p:cNvPr id="57" name="CaixaDeTexto 13"/>
              <p:cNvSpPr txBox="1">
                <a:spLocks noChangeArrowheads="1"/>
              </p:cNvSpPr>
              <p:nvPr/>
            </p:nvSpPr>
            <p:spPr bwMode="auto">
              <a:xfrm>
                <a:off x="5464088" y="3744065"/>
                <a:ext cx="1116052" cy="369382"/>
              </a:xfrm>
              <a:prstGeom prst="rect">
                <a:avLst/>
              </a:prstGeom>
              <a:solidFill>
                <a:srgbClr val="FFFF99">
                  <a:alpha val="25098"/>
                </a:srgbClr>
              </a:solidFill>
              <a:ln w="9525">
                <a:solidFill>
                  <a:srgbClr val="FFCC66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i="0">
                    <a:solidFill>
                      <a:srgbClr val="0070C0"/>
                    </a:solidFill>
                  </a:rPr>
                  <a:t>CEFET</a:t>
                </a:r>
              </a:p>
            </p:txBody>
          </p:sp>
          <p:sp>
            <p:nvSpPr>
              <p:cNvPr id="58" name="CaixaDeTexto 14"/>
              <p:cNvSpPr txBox="1">
                <a:spLocks noChangeArrowheads="1"/>
              </p:cNvSpPr>
              <p:nvPr/>
            </p:nvSpPr>
            <p:spPr bwMode="auto">
              <a:xfrm>
                <a:off x="3491879" y="4320207"/>
                <a:ext cx="1116052" cy="369382"/>
              </a:xfrm>
              <a:prstGeom prst="rect">
                <a:avLst/>
              </a:prstGeom>
              <a:solidFill>
                <a:srgbClr val="FFFF99">
                  <a:alpha val="25098"/>
                </a:srgbClr>
              </a:solidFill>
              <a:ln w="9525">
                <a:solidFill>
                  <a:srgbClr val="FFCC66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i="0">
                    <a:solidFill>
                      <a:srgbClr val="0070C0"/>
                    </a:solidFill>
                  </a:rPr>
                  <a:t>UFPe</a:t>
                </a:r>
              </a:p>
            </p:txBody>
          </p:sp>
          <p:sp>
            <p:nvSpPr>
              <p:cNvPr id="59" name="CaixaDeTexto 15"/>
              <p:cNvSpPr txBox="1">
                <a:spLocks noChangeArrowheads="1"/>
              </p:cNvSpPr>
              <p:nvPr/>
            </p:nvSpPr>
            <p:spPr bwMode="auto">
              <a:xfrm>
                <a:off x="5211924" y="4320207"/>
                <a:ext cx="1116052" cy="369382"/>
              </a:xfrm>
              <a:prstGeom prst="rect">
                <a:avLst/>
              </a:prstGeom>
              <a:solidFill>
                <a:srgbClr val="FFFF99">
                  <a:alpha val="25098"/>
                </a:srgbClr>
              </a:solidFill>
              <a:ln w="9525">
                <a:solidFill>
                  <a:srgbClr val="FFCC66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i="0">
                    <a:solidFill>
                      <a:srgbClr val="0070C0"/>
                    </a:solidFill>
                  </a:rPr>
                  <a:t>UFal</a:t>
                </a:r>
              </a:p>
            </p:txBody>
          </p:sp>
          <p:sp>
            <p:nvSpPr>
              <p:cNvPr id="60" name="CaixaDeTexto 16"/>
              <p:cNvSpPr txBox="1">
                <a:spLocks noChangeArrowheads="1"/>
              </p:cNvSpPr>
              <p:nvPr/>
            </p:nvSpPr>
            <p:spPr bwMode="auto">
              <a:xfrm>
                <a:off x="3267618" y="3744065"/>
                <a:ext cx="1116052" cy="36938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CC66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i="0">
                    <a:solidFill>
                      <a:srgbClr val="0070C0"/>
                    </a:solidFill>
                  </a:rPr>
                  <a:t>UFSCar</a:t>
                </a:r>
              </a:p>
            </p:txBody>
          </p:sp>
        </p:grpSp>
        <p:sp>
          <p:nvSpPr>
            <p:cNvPr id="50" name="Arco 49"/>
            <p:cNvSpPr/>
            <p:nvPr/>
          </p:nvSpPr>
          <p:spPr bwMode="auto">
            <a:xfrm rot="16140000">
              <a:off x="4518026" y="1746250"/>
              <a:ext cx="863600" cy="358775"/>
            </a:xfrm>
            <a:prstGeom prst="arc">
              <a:avLst>
                <a:gd name="adj1" fmla="val 10945823"/>
                <a:gd name="adj2" fmla="val 15620720"/>
              </a:avLst>
            </a:prstGeom>
            <a:noFill/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Arco 50"/>
            <p:cNvSpPr/>
            <p:nvPr/>
          </p:nvSpPr>
          <p:spPr bwMode="auto">
            <a:xfrm rot="5460000" flipH="1">
              <a:off x="3752057" y="1739106"/>
              <a:ext cx="863600" cy="360363"/>
            </a:xfrm>
            <a:prstGeom prst="arc">
              <a:avLst>
                <a:gd name="adj1" fmla="val 10945823"/>
                <a:gd name="adj2" fmla="val 15620720"/>
              </a:avLst>
            </a:prstGeom>
            <a:noFill/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Arco 51"/>
            <p:cNvSpPr/>
            <p:nvPr/>
          </p:nvSpPr>
          <p:spPr bwMode="auto">
            <a:xfrm rot="5460000" flipH="1">
              <a:off x="2951956" y="1385094"/>
              <a:ext cx="2124075" cy="973138"/>
            </a:xfrm>
            <a:prstGeom prst="arc">
              <a:avLst>
                <a:gd name="adj1" fmla="val 10945823"/>
                <a:gd name="adj2" fmla="val 15620720"/>
              </a:avLst>
            </a:prstGeom>
            <a:noFill/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" name="Texto explicativo retangular com cantos arredondados 6"/>
          <p:cNvSpPr>
            <a:spLocks noChangeArrowheads="1"/>
          </p:cNvSpPr>
          <p:nvPr/>
        </p:nvSpPr>
        <p:spPr bwMode="auto">
          <a:xfrm>
            <a:off x="5112000" y="3789040"/>
            <a:ext cx="2448272" cy="1871960"/>
          </a:xfrm>
          <a:prstGeom prst="wedgeRoundRectCallout">
            <a:avLst>
              <a:gd name="adj1" fmla="val -29507"/>
              <a:gd name="adj2" fmla="val -3423"/>
              <a:gd name="adj3" fmla="val 16667"/>
            </a:avLst>
          </a:prstGeom>
          <a:solidFill>
            <a:srgbClr val="FFFF99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pt-BR" sz="1800" i="0" dirty="0" smtClean="0">
                <a:solidFill>
                  <a:srgbClr val="0070C0"/>
                </a:solidFill>
              </a:rPr>
              <a:t>O Arquivo do INPE se tornou a</a:t>
            </a:r>
          </a:p>
          <a:p>
            <a:r>
              <a:rPr lang="pt-BR" sz="1800" b="1" dirty="0" smtClean="0">
                <a:solidFill>
                  <a:srgbClr val="0070C0"/>
                </a:solidFill>
              </a:rPr>
              <a:t>Biblioteca Digital da Memória Científica do INPE</a:t>
            </a:r>
            <a:endParaRPr lang="en-US" sz="1800" b="1" i="0" dirty="0">
              <a:solidFill>
                <a:srgbClr val="7030A0"/>
              </a:solidFill>
            </a:endParaRPr>
          </a:p>
        </p:txBody>
      </p:sp>
      <p:sp>
        <p:nvSpPr>
          <p:cNvPr id="3" name="Texto explicativo retangular com cantos arredondados 2"/>
          <p:cNvSpPr/>
          <p:nvPr/>
        </p:nvSpPr>
        <p:spPr bwMode="auto">
          <a:xfrm>
            <a:off x="3995936" y="5877272"/>
            <a:ext cx="4896544" cy="442022"/>
          </a:xfrm>
          <a:prstGeom prst="wedgeRoundRectCallout">
            <a:avLst>
              <a:gd name="adj1" fmla="val -56742"/>
              <a:gd name="adj2" fmla="val -5179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>
              <a:spcBef>
                <a:spcPts val="1800"/>
              </a:spcBef>
            </a:pPr>
            <a:r>
              <a:rPr lang="pt-BR" sz="1800" i="0" dirty="0">
                <a:solidFill>
                  <a:srgbClr val="0070C0"/>
                </a:solidFill>
              </a:rPr>
              <a:t>Todos os identificadores foram </a:t>
            </a:r>
            <a:r>
              <a:rPr lang="pt-BR" sz="1800" i="0" dirty="0" smtClean="0">
                <a:solidFill>
                  <a:srgbClr val="0070C0"/>
                </a:solidFill>
              </a:rPr>
              <a:t>preservados</a:t>
            </a:r>
            <a:endParaRPr lang="pt-BR" sz="1800" i="0" dirty="0">
              <a:solidFill>
                <a:srgbClr val="0070C0"/>
              </a:solidFill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>
                <a:solidFill>
                  <a:srgbClr val="006FBA"/>
                </a:solidFill>
                <a:latin typeface="Arial" charset="0"/>
              </a:rPr>
              <a:t>Como tudo começou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(4/4)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0688" y="1347788"/>
            <a:ext cx="540226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29816" y="1628800"/>
            <a:ext cx="78843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r>
              <a:rPr lang="pt-BR" sz="2000" i="0" dirty="0">
                <a:solidFill>
                  <a:srgbClr val="006FBA"/>
                </a:solidFill>
              </a:rPr>
              <a:t>Apesar da reestruturação da Federação o modo de referenciar os itens de informação da produção científica dos participantes do projeto não precisou ser alterado.</a:t>
            </a:r>
          </a:p>
          <a:p>
            <a:pPr algn="l">
              <a:lnSpc>
                <a:spcPts val="3000"/>
              </a:lnSpc>
            </a:pPr>
            <a:endParaRPr lang="en-US" sz="2400" b="1" i="0" dirty="0">
              <a:solidFill>
                <a:srgbClr val="006FBA"/>
              </a:solidFill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71600" y="3372745"/>
            <a:ext cx="7056784" cy="2825728"/>
          </a:xfrm>
          <a:prstGeom prst="rect">
            <a:avLst/>
          </a:prstGeom>
          <a:solidFill>
            <a:srgbClr val="E7F6FF"/>
          </a:solidFill>
        </p:spPr>
        <p:txBody>
          <a:bodyPr wrap="square" lIns="252000" tIns="180000" rIns="180000" bIns="180000">
            <a:spAutoFit/>
          </a:bodyPr>
          <a:lstStyle/>
          <a:p>
            <a:pPr algn="l"/>
            <a:r>
              <a:rPr lang="pt-BR" sz="2000" i="0" dirty="0">
                <a:solidFill>
                  <a:srgbClr val="006FBA"/>
                </a:solidFill>
              </a:rPr>
              <a:t>MOREIRA, J.; VIEIRA, F. E. Uso de ferramentas de morfologia matemática para a segmentação de imagens de população em ambiente restrito fechado. São Carlos: Universidade Federal de São Carlos, 1996. </a:t>
            </a:r>
            <a:r>
              <a:rPr lang="pt-BR" sz="2000" i="0" dirty="0" err="1">
                <a:solidFill>
                  <a:srgbClr val="006FBA"/>
                </a:solidFill>
              </a:rPr>
              <a:t>This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work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has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been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supported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by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ProTeM</a:t>
            </a:r>
            <a:r>
              <a:rPr lang="pt-BR" sz="2000" i="0" dirty="0">
                <a:solidFill>
                  <a:srgbClr val="006FBA"/>
                </a:solidFill>
              </a:rPr>
              <a:t>-CC/CNPq </a:t>
            </a:r>
            <a:r>
              <a:rPr lang="pt-BR" sz="2000" i="0" dirty="0" err="1">
                <a:solidFill>
                  <a:srgbClr val="006FBA"/>
                </a:solidFill>
              </a:rPr>
              <a:t>through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the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AnIMoMat</a:t>
            </a:r>
            <a:r>
              <a:rPr lang="pt-BR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 err="1">
                <a:solidFill>
                  <a:srgbClr val="006FBA"/>
                </a:solidFill>
              </a:rPr>
              <a:t>project</a:t>
            </a:r>
            <a:r>
              <a:rPr lang="pt-BR" sz="2000" i="0" dirty="0">
                <a:solidFill>
                  <a:srgbClr val="006FBA"/>
                </a:solidFill>
              </a:rPr>
              <a:t>, </a:t>
            </a:r>
            <a:r>
              <a:rPr lang="pt-BR" sz="2000" i="0" dirty="0" err="1">
                <a:solidFill>
                  <a:srgbClr val="006FBA"/>
                </a:solidFill>
              </a:rPr>
              <a:t>contract</a:t>
            </a:r>
            <a:r>
              <a:rPr lang="pt-BR" sz="2000" i="0" dirty="0">
                <a:solidFill>
                  <a:srgbClr val="006FBA"/>
                </a:solidFill>
              </a:rPr>
              <a:t> 680067/94-9. Disponível em: </a:t>
            </a:r>
            <a:r>
              <a:rPr lang="pt-BR" sz="2000" i="0" dirty="0" smtClean="0">
                <a:solidFill>
                  <a:srgbClr val="006FBA"/>
                </a:solidFill>
              </a:rPr>
              <a:t>&lt;</a:t>
            </a:r>
            <a:r>
              <a:rPr lang="pt-BR" sz="2000" i="0" dirty="0" smtClean="0">
                <a:solidFill>
                  <a:srgbClr val="006FBA"/>
                </a:solidFill>
                <a:hlinkClick r:id="rId3"/>
              </a:rPr>
              <a:t>http://urlib.net/dc.ufscar.br/jander/1996/04.29.10.48</a:t>
            </a:r>
            <a:r>
              <a:rPr lang="pt-BR" sz="2000" i="0" dirty="0" smtClean="0">
                <a:solidFill>
                  <a:srgbClr val="006FBA"/>
                </a:solidFill>
              </a:rPr>
              <a:t>&gt;. </a:t>
            </a:r>
            <a:r>
              <a:rPr lang="pt-BR" sz="2000" i="0" dirty="0">
                <a:solidFill>
                  <a:srgbClr val="006FBA"/>
                </a:solidFill>
              </a:rPr>
              <a:t>Acesso em: 07 nov. 2015</a:t>
            </a:r>
            <a:r>
              <a:rPr lang="pt-BR" sz="2000" i="0" dirty="0" smtClean="0">
                <a:solidFill>
                  <a:srgbClr val="006FBA"/>
                </a:solidFill>
              </a:rPr>
              <a:t>.</a:t>
            </a:r>
            <a:r>
              <a:rPr lang="pt-BR" sz="2000" dirty="0" smtClean="0"/>
              <a:t> 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3" name="Texto explicativo retangular com cantos arredondados 2"/>
          <p:cNvSpPr/>
          <p:nvPr/>
        </p:nvSpPr>
        <p:spPr bwMode="auto">
          <a:xfrm>
            <a:off x="395536" y="2832745"/>
            <a:ext cx="4320480" cy="442022"/>
          </a:xfrm>
          <a:prstGeom prst="wedgeRoundRectCallout">
            <a:avLst>
              <a:gd name="adj1" fmla="val 29679"/>
              <a:gd name="adj2" fmla="val 10685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>
              <a:spcBef>
                <a:spcPts val="1800"/>
              </a:spcBef>
            </a:pPr>
            <a:r>
              <a:rPr lang="pt-BR" sz="1800" i="0" dirty="0" smtClean="0">
                <a:solidFill>
                  <a:srgbClr val="0070C0"/>
                </a:solidFill>
              </a:rPr>
              <a:t>Exemplo de uma dessas referenciais</a:t>
            </a:r>
            <a:endParaRPr lang="pt-BR" sz="180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556808"/>
              </p:ext>
            </p:extLst>
          </p:nvPr>
        </p:nvGraphicFramePr>
        <p:xfrm>
          <a:off x="685800" y="1799704"/>
          <a:ext cx="77724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888"/>
                <a:gridCol w="792088"/>
                <a:gridCol w="2664296"/>
                <a:gridCol w="1683648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Nome</a:t>
                      </a:r>
                      <a:endParaRPr lang="pt-BR" sz="18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</a:t>
                      </a:r>
                      <a:endParaRPr lang="pt-BR" sz="18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Prefixo</a:t>
                      </a:r>
                      <a:endParaRPr lang="pt-BR" sz="18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Sufixo</a:t>
                      </a:r>
                      <a:endParaRPr lang="pt-BR" sz="18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Manutenção</a:t>
                      </a:r>
                      <a:endParaRPr lang="pt-BR" sz="18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6456"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PURL</a:t>
                      </a:r>
                      <a:endParaRPr lang="pt-BR" sz="1800" b="0" i="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1995</a:t>
                      </a:r>
                      <a:endParaRPr lang="pt-BR" sz="18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Nome de domínio permanente</a:t>
                      </a:r>
                    </a:p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Unidade administrativa</a:t>
                      </a:r>
                      <a:endParaRPr lang="pt-BR" sz="18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PURL id</a:t>
                      </a:r>
                    </a:p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(caminho)</a:t>
                      </a:r>
                      <a:endParaRPr lang="pt-BR" sz="18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OCLC</a:t>
                      </a:r>
                    </a:p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(</a:t>
                      </a:r>
                      <a:r>
                        <a:rPr lang="pt-BR" sz="1800" b="0" i="0" kern="1200" dirty="0" err="1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Zepheira</a:t>
                      </a:r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)</a:t>
                      </a:r>
                      <a:endParaRPr lang="pt-BR" sz="18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err="1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Handle</a:t>
                      </a:r>
                      <a:endParaRPr lang="pt-BR" sz="1800" b="0" i="0" kern="1200" dirty="0" smtClean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pt-BR" sz="14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(DOI)</a:t>
                      </a:r>
                      <a:endParaRPr lang="pt-BR" sz="14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1995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(2000)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Identificador próprio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Unidade 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Espaço de nomes local</a:t>
                      </a:r>
                      <a:endParaRPr lang="pt-BR" sz="18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CNRI</a:t>
                      </a:r>
                    </a:p>
                    <a:p>
                      <a:pPr algn="ctr"/>
                      <a:r>
                        <a:rPr lang="pt-BR" sz="14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(DOI Foundation)</a:t>
                      </a:r>
                      <a:endParaRPr lang="pt-BR" sz="14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1995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Nome de domínio temporariamente emprestado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Data de criação do IBI</a:t>
                      </a:r>
                      <a:endParaRPr lang="pt-BR" sz="18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AMI</a:t>
                      </a:r>
                      <a:endParaRPr lang="pt-BR" sz="18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Alguns identificadores globais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pt-BR" sz="1800" dirty="0">
                <a:solidFill>
                  <a:srgbClr val="0070C0"/>
                </a:solidFill>
                <a:latin typeface="Arial" charset="0"/>
              </a:rPr>
              <a:t>1</a:t>
            </a: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/3)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sp>
        <p:nvSpPr>
          <p:cNvPr id="9" name="CaixaDeTexto 19"/>
          <p:cNvSpPr txBox="1">
            <a:spLocks noChangeArrowheads="1"/>
          </p:cNvSpPr>
          <p:nvPr/>
        </p:nvSpPr>
        <p:spPr bwMode="auto">
          <a:xfrm>
            <a:off x="611560" y="4725144"/>
            <a:ext cx="7920880" cy="369332"/>
          </a:xfrm>
          <a:prstGeom prst="rect">
            <a:avLst/>
          </a:prstGeom>
          <a:solidFill>
            <a:srgbClr val="FFDD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800" i="0" dirty="0" smtClean="0">
                <a:solidFill>
                  <a:srgbClr val="0070C0"/>
                </a:solidFill>
              </a:rPr>
              <a:t>OCLC: </a:t>
            </a:r>
            <a:r>
              <a:rPr lang="pt-BR" sz="1800" dirty="0">
                <a:solidFill>
                  <a:srgbClr val="0070C0"/>
                </a:solidFill>
              </a:rPr>
              <a:t>Online Computer Library Center 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0" name="CaixaDeTexto 19"/>
          <p:cNvSpPr txBox="1">
            <a:spLocks noChangeArrowheads="1"/>
          </p:cNvSpPr>
          <p:nvPr/>
        </p:nvSpPr>
        <p:spPr bwMode="auto">
          <a:xfrm>
            <a:off x="611560" y="5147900"/>
            <a:ext cx="7920880" cy="369332"/>
          </a:xfrm>
          <a:prstGeom prst="rect">
            <a:avLst/>
          </a:prstGeom>
          <a:solidFill>
            <a:srgbClr val="FFDD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800" i="0" dirty="0" smtClean="0">
                <a:solidFill>
                  <a:srgbClr val="0070C0"/>
                </a:solidFill>
              </a:rPr>
              <a:t>CNRI: </a:t>
            </a:r>
            <a:r>
              <a:rPr lang="pt-BR" sz="1800" dirty="0">
                <a:solidFill>
                  <a:srgbClr val="0070C0"/>
                </a:solidFill>
              </a:rPr>
              <a:t>C</a:t>
            </a:r>
            <a:r>
              <a:rPr lang="en-US" sz="1800" dirty="0" err="1">
                <a:solidFill>
                  <a:srgbClr val="0070C0"/>
                </a:solidFill>
              </a:rPr>
              <a:t>orporation</a:t>
            </a:r>
            <a:r>
              <a:rPr lang="en-US" sz="1800" dirty="0">
                <a:solidFill>
                  <a:srgbClr val="0070C0"/>
                </a:solidFill>
              </a:rPr>
              <a:t> for National Research Initiatives</a:t>
            </a:r>
          </a:p>
        </p:txBody>
      </p:sp>
      <p:sp>
        <p:nvSpPr>
          <p:cNvPr id="11" name="CaixaDeTexto 19"/>
          <p:cNvSpPr txBox="1">
            <a:spLocks noChangeArrowheads="1"/>
          </p:cNvSpPr>
          <p:nvPr/>
        </p:nvSpPr>
        <p:spPr bwMode="auto">
          <a:xfrm>
            <a:off x="611560" y="5589240"/>
            <a:ext cx="7920880" cy="369332"/>
          </a:xfrm>
          <a:prstGeom prst="rect">
            <a:avLst/>
          </a:prstGeom>
          <a:solidFill>
            <a:srgbClr val="FFDD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800" i="0" dirty="0" smtClean="0">
                <a:solidFill>
                  <a:srgbClr val="0070C0"/>
                </a:solidFill>
              </a:rPr>
              <a:t>AMI: </a:t>
            </a:r>
            <a:r>
              <a:rPr lang="pt-BR" sz="1800" dirty="0" smtClean="0">
                <a:solidFill>
                  <a:srgbClr val="0070C0"/>
                </a:solidFill>
              </a:rPr>
              <a:t>Associação para a Manutenção de IBI </a:t>
            </a:r>
            <a:r>
              <a:rPr lang="pt-BR" i="0" dirty="0" smtClean="0">
                <a:solidFill>
                  <a:srgbClr val="0070C0"/>
                </a:solidFill>
              </a:rPr>
              <a:t>(a ser criada)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o explicativo retangular com cantos arredondados 11"/>
          <p:cNvSpPr/>
          <p:nvPr/>
        </p:nvSpPr>
        <p:spPr bwMode="auto">
          <a:xfrm>
            <a:off x="7380312" y="402744"/>
            <a:ext cx="1480742" cy="1062045"/>
          </a:xfrm>
          <a:prstGeom prst="wedgeRoundRectCallout">
            <a:avLst>
              <a:gd name="adj1" fmla="val -29692"/>
              <a:gd name="adj2" fmla="val 731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i="0" dirty="0" smtClean="0">
                <a:solidFill>
                  <a:srgbClr val="006FBA"/>
                </a:solidFill>
              </a:rPr>
              <a:t>Entidades sem fins lucrativos</a:t>
            </a:r>
            <a:endParaRPr lang="pt-BR" sz="1800" i="0" dirty="0">
              <a:solidFill>
                <a:srgbClr val="006F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Alguns identificadores globais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pt-BR" sz="1800" dirty="0">
                <a:solidFill>
                  <a:srgbClr val="0070C0"/>
                </a:solidFill>
                <a:latin typeface="Arial" charset="0"/>
              </a:rPr>
              <a:t>2</a:t>
            </a: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/3)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1202"/>
              </p:ext>
            </p:extLst>
          </p:nvPr>
        </p:nvGraphicFramePr>
        <p:xfrm>
          <a:off x="2123728" y="2420888"/>
          <a:ext cx="4894312" cy="193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944"/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Nome</a:t>
                      </a:r>
                      <a:endParaRPr lang="pt-BR" sz="18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Taxa</a:t>
                      </a:r>
                      <a:endParaRPr lang="pt-BR" sz="18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7504"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PURL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0</a:t>
                      </a:r>
                      <a:endParaRPr lang="pt-BR" sz="18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err="1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Handle</a:t>
                      </a:r>
                      <a:endParaRPr lang="pt-BR" sz="1800" b="0" i="0" kern="1200" dirty="0" smtClean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US$ 50 por ano e por prefixo</a:t>
                      </a:r>
                    </a:p>
                  </a:txBody>
                  <a:tcPr/>
                </a:tc>
              </a:tr>
              <a:tr h="435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DOI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baseline="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US$ 1 por DOI (</a:t>
                      </a:r>
                      <a:r>
                        <a:rPr lang="pt-BR" sz="1800" b="0" i="0" kern="1200" dirty="0" err="1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CrossRef</a:t>
                      </a:r>
                      <a:r>
                        <a:rPr lang="pt-BR" sz="1800" b="0" i="0" kern="1200" baseline="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kern="1200" dirty="0" smtClean="0">
                          <a:solidFill>
                            <a:srgbClr val="006FBA"/>
                          </a:solidFill>
                          <a:latin typeface="Arial" charset="0"/>
                          <a:ea typeface="+mj-ea"/>
                          <a:cs typeface="+mj-cs"/>
                        </a:rPr>
                        <a:t>0</a:t>
                      </a:r>
                      <a:endParaRPr lang="pt-BR" sz="1800" b="0" i="0" kern="1200" dirty="0">
                        <a:solidFill>
                          <a:srgbClr val="006FBA"/>
                        </a:solidFill>
                        <a:latin typeface="Arial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491880" y="4561240"/>
            <a:ext cx="226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6FBA"/>
                </a:solidFill>
                <a:ea typeface="+mj-ea"/>
                <a:cs typeface="+mj-cs"/>
              </a:rPr>
              <a:t>(novembro de 2015)</a:t>
            </a:r>
          </a:p>
        </p:txBody>
      </p:sp>
    </p:spTree>
    <p:extLst>
      <p:ext uri="{BB962C8B-B14F-4D97-AF65-F5344CB8AC3E}">
        <p14:creationId xmlns:p14="http://schemas.microsoft.com/office/powerpoint/2010/main" val="21991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1066800"/>
          </a:xfrm>
        </p:spPr>
        <p:txBody>
          <a:bodyPr/>
          <a:lstStyle/>
          <a:p>
            <a:pPr eaLnBrk="1" hangingPunct="1"/>
            <a:r>
              <a:rPr lang="pt-BR" sz="2800" b="1" i="1" dirty="0" smtClean="0">
                <a:solidFill>
                  <a:srgbClr val="006FBA"/>
                </a:solidFill>
                <a:latin typeface="Arial" charset="0"/>
              </a:rPr>
              <a:t>Alguns identificadores globais</a:t>
            </a:r>
            <a:r>
              <a:rPr lang="pt-BR" sz="800" b="1" dirty="0" smtClean="0">
                <a:solidFill>
                  <a:srgbClr val="00497A"/>
                </a:solidFill>
                <a:latin typeface="Arial" charset="0"/>
              </a:rPr>
              <a:t/>
            </a:r>
            <a:br>
              <a:rPr lang="pt-BR" sz="800" b="1" dirty="0" smtClean="0">
                <a:solidFill>
                  <a:srgbClr val="00497A"/>
                </a:solidFill>
                <a:latin typeface="Arial" charset="0"/>
              </a:rPr>
            </a:b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pt-BR" sz="1800" dirty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pt-BR" sz="1800" dirty="0" smtClean="0">
                <a:solidFill>
                  <a:srgbClr val="0070C0"/>
                </a:solidFill>
                <a:latin typeface="Arial" charset="0"/>
              </a:rPr>
              <a:t>/3)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 smtClean="0">
                <a:solidFill>
                  <a:srgbClr val="0070C0"/>
                </a:solidFill>
              </a:rPr>
              <a:t>50 anos da Biblioteca do INPE                                                                    </a:t>
            </a:r>
            <a:r>
              <a:rPr lang="pt-BR" i="0" dirty="0">
                <a:solidFill>
                  <a:srgbClr val="0070C0"/>
                </a:solidFill>
              </a:rPr>
              <a:t>Banon, </a:t>
            </a:r>
            <a:r>
              <a:rPr lang="pt-BR" i="0" dirty="0" smtClean="0">
                <a:solidFill>
                  <a:srgbClr val="0070C0"/>
                </a:solidFill>
              </a:rPr>
              <a:t>2015</a:t>
            </a:r>
            <a:endParaRPr lang="pt-BR" i="0" dirty="0">
              <a:solidFill>
                <a:srgbClr val="0070C0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 smtClean="0">
                <a:solidFill>
                  <a:srgbClr val="006FBA"/>
                </a:solidFill>
                <a:cs typeface="Times New Roman" pitchFamily="18" charset="0"/>
              </a:rPr>
              <a:t>IBI</a:t>
            </a:r>
            <a:endParaRPr lang="pt-PT" i="0" dirty="0">
              <a:solidFill>
                <a:srgbClr val="006FBA"/>
              </a:solidFill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84312" y="1700808"/>
            <a:ext cx="65998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0" dirty="0">
                <a:solidFill>
                  <a:srgbClr val="006FBA"/>
                </a:solidFill>
              </a:rPr>
              <a:t>Levantamento dos R</a:t>
            </a:r>
            <a:r>
              <a:rPr lang="pt-BR" sz="2000" i="0" dirty="0" smtClean="0">
                <a:solidFill>
                  <a:srgbClr val="006FBA"/>
                </a:solidFill>
              </a:rPr>
              <a:t>epositórios Institucionais </a:t>
            </a:r>
            <a:r>
              <a:rPr lang="pt-BR" sz="2000" i="0" dirty="0">
                <a:solidFill>
                  <a:srgbClr val="006FBA"/>
                </a:solidFill>
              </a:rPr>
              <a:t>Brasileiros</a:t>
            </a:r>
          </a:p>
          <a:p>
            <a:r>
              <a:rPr lang="pt-BR" sz="2000" i="0" dirty="0">
                <a:solidFill>
                  <a:srgbClr val="006FBA"/>
                </a:solidFill>
              </a:rPr>
              <a:t>hospedados no DSPACE e </a:t>
            </a:r>
            <a:r>
              <a:rPr lang="pt-BR" sz="2000" i="0" dirty="0" smtClean="0">
                <a:solidFill>
                  <a:srgbClr val="006FBA"/>
                </a:solidFill>
              </a:rPr>
              <a:t>providos </a:t>
            </a:r>
            <a:r>
              <a:rPr lang="pt-BR" sz="2000" i="0" dirty="0">
                <a:solidFill>
                  <a:srgbClr val="006FBA"/>
                </a:solidFill>
              </a:rPr>
              <a:t>de </a:t>
            </a:r>
            <a:r>
              <a:rPr lang="pt-BR" sz="2000" i="0" dirty="0" err="1" smtClean="0">
                <a:solidFill>
                  <a:srgbClr val="006FBA"/>
                </a:solidFill>
              </a:rPr>
              <a:t>Handle</a:t>
            </a:r>
            <a:endParaRPr lang="pt-BR" sz="2000" i="0" dirty="0">
              <a:solidFill>
                <a:srgbClr val="006FBA"/>
              </a:solidFill>
            </a:endParaRPr>
          </a:p>
          <a:p>
            <a:r>
              <a:rPr lang="pt-BR" sz="2000" i="0" dirty="0" smtClean="0">
                <a:solidFill>
                  <a:srgbClr val="006FBA"/>
                </a:solidFill>
              </a:rPr>
              <a:t>(julho de 2015)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03648" y="2996952"/>
            <a:ext cx="6440033" cy="2210175"/>
          </a:xfrm>
          <a:prstGeom prst="rect">
            <a:avLst/>
          </a:prstGeom>
          <a:solidFill>
            <a:srgbClr val="E7F6FF"/>
          </a:solidFill>
        </p:spPr>
        <p:txBody>
          <a:bodyPr wrap="none" lIns="252000" tIns="180000" rIns="252000" bIns="180000" rtlCol="0">
            <a:spAutoFit/>
          </a:bodyPr>
          <a:lstStyle/>
          <a:p>
            <a:pPr algn="l"/>
            <a:r>
              <a:rPr lang="pt-BR" sz="2000" i="0" dirty="0">
                <a:solidFill>
                  <a:srgbClr val="006FBA"/>
                </a:solidFill>
              </a:rPr>
              <a:t>Biblioteca Digital da </a:t>
            </a:r>
            <a:r>
              <a:rPr lang="pt-BR" sz="2000" i="0" dirty="0" smtClean="0">
                <a:solidFill>
                  <a:srgbClr val="006FBA"/>
                </a:solidFill>
              </a:rPr>
              <a:t>UNIVATES</a:t>
            </a:r>
          </a:p>
          <a:p>
            <a:pPr algn="l"/>
            <a:r>
              <a:rPr lang="pt-BR" sz="2000" i="0" dirty="0" smtClean="0">
                <a:solidFill>
                  <a:srgbClr val="006FBA"/>
                </a:solidFill>
              </a:rPr>
              <a:t>Fundação Getúlio Vargas</a:t>
            </a:r>
          </a:p>
          <a:p>
            <a:pPr algn="l"/>
            <a:r>
              <a:rPr lang="pt-BR" sz="2000" i="0" dirty="0">
                <a:solidFill>
                  <a:srgbClr val="006FBA"/>
                </a:solidFill>
              </a:rPr>
              <a:t>Repositório Institucional da Universidade de </a:t>
            </a:r>
            <a:r>
              <a:rPr lang="pt-BR" sz="2000" i="0" dirty="0" smtClean="0">
                <a:solidFill>
                  <a:srgbClr val="006FBA"/>
                </a:solidFill>
              </a:rPr>
              <a:t>Brasília</a:t>
            </a:r>
          </a:p>
          <a:p>
            <a:pPr algn="l"/>
            <a:r>
              <a:rPr lang="pt-BR" sz="2000" i="0" dirty="0">
                <a:solidFill>
                  <a:srgbClr val="006FBA"/>
                </a:solidFill>
              </a:rPr>
              <a:t>Universidade Estadual </a:t>
            </a:r>
            <a:r>
              <a:rPr lang="pt-BR" sz="2000" i="0" dirty="0" smtClean="0">
                <a:solidFill>
                  <a:srgbClr val="006FBA"/>
                </a:solidFill>
              </a:rPr>
              <a:t>Paulista</a:t>
            </a:r>
          </a:p>
          <a:p>
            <a:pPr algn="l"/>
            <a:r>
              <a:rPr lang="pt-BR" sz="2000" i="0" dirty="0">
                <a:solidFill>
                  <a:srgbClr val="006FBA"/>
                </a:solidFill>
              </a:rPr>
              <a:t>Universidade Federal do Rio Grande do </a:t>
            </a:r>
            <a:r>
              <a:rPr lang="pt-BR" sz="2000" i="0" dirty="0" smtClean="0">
                <a:solidFill>
                  <a:srgbClr val="006FBA"/>
                </a:solidFill>
              </a:rPr>
              <a:t>Sul</a:t>
            </a:r>
          </a:p>
          <a:p>
            <a:pPr algn="l"/>
            <a:r>
              <a:rPr lang="pt-BR" sz="2000" i="0" dirty="0" smtClean="0">
                <a:solidFill>
                  <a:srgbClr val="006FBA"/>
                </a:solidFill>
              </a:rPr>
              <a:t>Pontifícia </a:t>
            </a:r>
            <a:r>
              <a:rPr lang="pt-BR" sz="2000" i="0" dirty="0">
                <a:solidFill>
                  <a:srgbClr val="006FBA"/>
                </a:solidFill>
              </a:rPr>
              <a:t>Universidade Católica do </a:t>
            </a:r>
            <a:r>
              <a:rPr lang="pt-BR" sz="2000" i="0" dirty="0" smtClean="0">
                <a:solidFill>
                  <a:srgbClr val="006FBA"/>
                </a:solidFill>
              </a:rPr>
              <a:t>RGS</a:t>
            </a:r>
          </a:p>
        </p:txBody>
      </p:sp>
      <p:sp>
        <p:nvSpPr>
          <p:cNvPr id="8" name="Texto explicativo retangular com cantos arredondados 7"/>
          <p:cNvSpPr/>
          <p:nvPr/>
        </p:nvSpPr>
        <p:spPr bwMode="auto">
          <a:xfrm>
            <a:off x="5580112" y="5335491"/>
            <a:ext cx="2736304" cy="746595"/>
          </a:xfrm>
          <a:prstGeom prst="wedgeRoundRectCallout">
            <a:avLst>
              <a:gd name="adj1" fmla="val -34848"/>
              <a:gd name="adj2" fmla="val -7853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pt-BR" sz="1800" i="0" dirty="0" smtClean="0">
                <a:solidFill>
                  <a:srgbClr val="0070C0"/>
                </a:solidFill>
              </a:rPr>
              <a:t>São 6 RI dentre de 77</a:t>
            </a:r>
          </a:p>
          <a:p>
            <a:pPr>
              <a:spcBef>
                <a:spcPts val="0"/>
              </a:spcBef>
            </a:pPr>
            <a:r>
              <a:rPr lang="pt-BR" sz="1800" i="0" dirty="0" smtClean="0">
                <a:solidFill>
                  <a:srgbClr val="0070C0"/>
                </a:solidFill>
              </a:rPr>
              <a:t>8%</a:t>
            </a:r>
          </a:p>
        </p:txBody>
      </p:sp>
    </p:spTree>
    <p:extLst>
      <p:ext uri="{BB962C8B-B14F-4D97-AF65-F5344CB8AC3E}">
        <p14:creationId xmlns:p14="http://schemas.microsoft.com/office/powerpoint/2010/main" val="33118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23469</TotalTime>
  <Words>1125</Words>
  <Application>Microsoft Office PowerPoint</Application>
  <PresentationFormat>Apresentação na tela (4:3)</PresentationFormat>
  <Paragraphs>244</Paragraphs>
  <Slides>18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 Unicode MS</vt:lpstr>
      <vt:lpstr>Arial</vt:lpstr>
      <vt:lpstr>Calibri</vt:lpstr>
      <vt:lpstr>Courier New</vt:lpstr>
      <vt:lpstr>Times New Roman</vt:lpstr>
      <vt:lpstr>Estrutura padrão</vt:lpstr>
      <vt:lpstr>Apresentação do PowerPoint</vt:lpstr>
      <vt:lpstr>Apresentação do PowerPoint</vt:lpstr>
      <vt:lpstr>Como tudo começou (1/4)</vt:lpstr>
      <vt:lpstr>Como tudo começou (2/4)</vt:lpstr>
      <vt:lpstr>Como tudo começou (3/4)</vt:lpstr>
      <vt:lpstr>Como tudo começou (4/4)</vt:lpstr>
      <vt:lpstr>Alguns identificadores globais (1/3)</vt:lpstr>
      <vt:lpstr>Alguns identificadores globais (2/3)</vt:lpstr>
      <vt:lpstr>Alguns identificadores globais (3/3)</vt:lpstr>
      <vt:lpstr>Sistema de identificação  (1/1)</vt:lpstr>
      <vt:lpstr>Sistema de resolução  (1/5)</vt:lpstr>
      <vt:lpstr>Sistema de resolução  (2/5)</vt:lpstr>
      <vt:lpstr>Sistema de resolução  (3/5)</vt:lpstr>
      <vt:lpstr>Sistema de resolução  (4/5)</vt:lpstr>
      <vt:lpstr>Serviço de resolução  (5/5)</vt:lpstr>
      <vt:lpstr>Manutenção de IBI (1/1)</vt:lpstr>
      <vt:lpstr>Referências (1/1)</vt:lpstr>
      <vt:lpstr>Apresentação do PowerPoint</vt:lpstr>
    </vt:vector>
  </TitlesOfParts>
  <Company>DPI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 </dc:title>
  <dc:creator>lise</dc:creator>
  <cp:lastModifiedBy>Gerald Banon</cp:lastModifiedBy>
  <cp:revision>908</cp:revision>
  <dcterms:created xsi:type="dcterms:W3CDTF">2004-05-13T13:32:28Z</dcterms:created>
  <dcterms:modified xsi:type="dcterms:W3CDTF">2016-01-25T15:20:30Z</dcterms:modified>
</cp:coreProperties>
</file>